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1" r:id="rId1"/>
  </p:sldMasterIdLst>
  <p:notesMasterIdLst>
    <p:notesMasterId r:id="rId50"/>
  </p:notesMasterIdLst>
  <p:sldIdLst>
    <p:sldId id="256" r:id="rId2"/>
    <p:sldId id="257" r:id="rId3"/>
    <p:sldId id="270" r:id="rId4"/>
    <p:sldId id="258" r:id="rId5"/>
    <p:sldId id="290" r:id="rId6"/>
    <p:sldId id="292" r:id="rId7"/>
    <p:sldId id="293" r:id="rId8"/>
    <p:sldId id="273" r:id="rId9"/>
    <p:sldId id="295" r:id="rId10"/>
    <p:sldId id="303" r:id="rId11"/>
    <p:sldId id="278" r:id="rId12"/>
    <p:sldId id="302" r:id="rId13"/>
    <p:sldId id="331" r:id="rId14"/>
    <p:sldId id="275" r:id="rId15"/>
    <p:sldId id="279" r:id="rId16"/>
    <p:sldId id="330" r:id="rId17"/>
    <p:sldId id="276" r:id="rId18"/>
    <p:sldId id="294" r:id="rId19"/>
    <p:sldId id="304" r:id="rId20"/>
    <p:sldId id="308" r:id="rId21"/>
    <p:sldId id="322" r:id="rId22"/>
    <p:sldId id="321" r:id="rId23"/>
    <p:sldId id="309" r:id="rId24"/>
    <p:sldId id="324" r:id="rId25"/>
    <p:sldId id="327" r:id="rId26"/>
    <p:sldId id="323" r:id="rId27"/>
    <p:sldId id="310" r:id="rId28"/>
    <p:sldId id="328" r:id="rId29"/>
    <p:sldId id="326" r:id="rId30"/>
    <p:sldId id="285" r:id="rId31"/>
    <p:sldId id="284" r:id="rId32"/>
    <p:sldId id="286" r:id="rId33"/>
    <p:sldId id="317" r:id="rId34"/>
    <p:sldId id="318" r:id="rId35"/>
    <p:sldId id="288" r:id="rId36"/>
    <p:sldId id="298" r:id="rId37"/>
    <p:sldId id="319" r:id="rId38"/>
    <p:sldId id="299" r:id="rId39"/>
    <p:sldId id="301" r:id="rId40"/>
    <p:sldId id="291" r:id="rId41"/>
    <p:sldId id="300" r:id="rId42"/>
    <p:sldId id="305" r:id="rId43"/>
    <p:sldId id="307" r:id="rId44"/>
    <p:sldId id="320" r:id="rId45"/>
    <p:sldId id="281" r:id="rId46"/>
    <p:sldId id="282" r:id="rId47"/>
    <p:sldId id="296" r:id="rId48"/>
    <p:sldId id="26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13" autoAdjust="0"/>
  </p:normalViewPr>
  <p:slideViewPr>
    <p:cSldViewPr snapToGrid="0" snapToObjects="1">
      <p:cViewPr varScale="1">
        <p:scale>
          <a:sx n="80" d="100"/>
          <a:sy n="80" d="100"/>
        </p:scale>
        <p:origin x="754"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4" d="100"/>
          <a:sy n="74" d="100"/>
        </p:scale>
        <p:origin x="35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D93572-0FF3-9B47-9E34-7C79881FBF19}" type="datetimeFigureOut">
              <a:rPr lang="en-US" smtClean="0"/>
              <a:t>11/29/2018</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26728-BEE5-8342-9AB5-9F79E66057AF}" type="slidenum">
              <a:rPr lang="en-US" smtClean="0"/>
              <a:t>‹nr.›</a:t>
            </a:fld>
            <a:endParaRPr lang="en-US" dirty="0"/>
          </a:p>
        </p:txBody>
      </p:sp>
    </p:spTree>
    <p:extLst>
      <p:ext uri="{BB962C8B-B14F-4D97-AF65-F5344CB8AC3E}">
        <p14:creationId xmlns:p14="http://schemas.microsoft.com/office/powerpoint/2010/main" val="4055539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1</a:t>
            </a:fld>
            <a:endParaRPr lang="en-US" dirty="0"/>
          </a:p>
        </p:txBody>
      </p:sp>
    </p:spTree>
    <p:extLst>
      <p:ext uri="{BB962C8B-B14F-4D97-AF65-F5344CB8AC3E}">
        <p14:creationId xmlns:p14="http://schemas.microsoft.com/office/powerpoint/2010/main" val="130287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kern="1200" dirty="0">
                <a:solidFill>
                  <a:schemeClr val="tx1"/>
                </a:solidFill>
                <a:effectLst/>
                <a:latin typeface="+mn-lt"/>
                <a:ea typeface="+mn-ea"/>
                <a:cs typeface="+mn-cs"/>
              </a:rPr>
              <a:t>The 374 metropolitan statistical areas (MSAs) are shown in medium green. Definition in 2013 is &gt; 50.000 inhabitants in center.</a:t>
            </a:r>
            <a:br>
              <a:rPr lang="en-US" dirty="0"/>
            </a:br>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22</a:t>
            </a:fld>
            <a:endParaRPr lang="en-US" dirty="0"/>
          </a:p>
        </p:txBody>
      </p:sp>
    </p:spTree>
    <p:extLst>
      <p:ext uri="{BB962C8B-B14F-4D97-AF65-F5344CB8AC3E}">
        <p14:creationId xmlns:p14="http://schemas.microsoft.com/office/powerpoint/2010/main" val="17349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anose="05000000000000000000" pitchFamily="2" charset="2"/>
              </a:rPr>
              <a:t>Controlling for individual fixed effects heavily reduces the urban premium	 wage growth</a:t>
            </a:r>
            <a:endParaRPr lang="en-US" sz="1200" dirty="0"/>
          </a:p>
          <a:p>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26</a:t>
            </a:fld>
            <a:endParaRPr lang="en-US" dirty="0"/>
          </a:p>
        </p:txBody>
      </p:sp>
    </p:spTree>
    <p:extLst>
      <p:ext uri="{BB962C8B-B14F-4D97-AF65-F5344CB8AC3E}">
        <p14:creationId xmlns:p14="http://schemas.microsoft.com/office/powerpoint/2010/main" val="391334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lvl="1">
              <a:buFont typeface="Wingdings" pitchFamily="2" charset="2"/>
              <a:buNone/>
            </a:pPr>
            <a:r>
              <a:rPr lang="en-US" sz="2000" dirty="0"/>
              <a:t>Young rural-to-urban migrants experience quick wage gains 	</a:t>
            </a:r>
            <a:r>
              <a:rPr lang="en-US" sz="2000" dirty="0">
                <a:sym typeface="Wingdings" panose="05000000000000000000" pitchFamily="2" charset="2"/>
              </a:rPr>
              <a:t> wage level</a:t>
            </a:r>
            <a:endParaRPr lang="en-US" sz="2000" dirty="0"/>
          </a:p>
          <a:p>
            <a:pPr lvl="1">
              <a:buFont typeface="Wingdings" pitchFamily="2" charset="2"/>
              <a:buNone/>
            </a:pPr>
            <a:r>
              <a:rPr lang="en-US" sz="2000" dirty="0"/>
              <a:t>Rural-to-urban migrants experience modest wage gains over time 	</a:t>
            </a:r>
            <a:r>
              <a:rPr lang="en-US" sz="2000" dirty="0">
                <a:sym typeface="Wingdings" panose="05000000000000000000" pitchFamily="2" charset="2"/>
              </a:rPr>
              <a:t> wage growth</a:t>
            </a:r>
          </a:p>
        </p:txBody>
      </p:sp>
      <p:sp>
        <p:nvSpPr>
          <p:cNvPr id="4" name="Pladsholder til slidenummer 3"/>
          <p:cNvSpPr>
            <a:spLocks noGrp="1"/>
          </p:cNvSpPr>
          <p:nvPr>
            <p:ph type="sldNum" sz="quarter" idx="10"/>
          </p:nvPr>
        </p:nvSpPr>
        <p:spPr/>
        <p:txBody>
          <a:bodyPr/>
          <a:lstStyle/>
          <a:p>
            <a:fld id="{35626728-BEE5-8342-9AB5-9F79E66057AF}" type="slidenum">
              <a:rPr lang="en-US" smtClean="0"/>
              <a:t>28</a:t>
            </a:fld>
            <a:endParaRPr lang="en-US" dirty="0"/>
          </a:p>
        </p:txBody>
      </p:sp>
    </p:spTree>
    <p:extLst>
      <p:ext uri="{BB962C8B-B14F-4D97-AF65-F5344CB8AC3E}">
        <p14:creationId xmlns:p14="http://schemas.microsoft.com/office/powerpoint/2010/main" val="264366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Urban-to-rural migrants do not experience immediate significant wage losses </a:t>
            </a:r>
            <a:r>
              <a:rPr lang="en-US" sz="1200" dirty="0">
                <a:sym typeface="Wingdings" panose="05000000000000000000" pitchFamily="2" charset="2"/>
              </a:rPr>
              <a:t> wage growth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After 1</a:t>
            </a:r>
            <a:r>
              <a:rPr lang="en-US" sz="1900" baseline="30000" dirty="0"/>
              <a:t>st</a:t>
            </a:r>
            <a:r>
              <a:rPr lang="en-US" sz="1900" dirty="0"/>
              <a:t> year they do though. Some workers might only leave cities if they are facing a solid contract.</a:t>
            </a:r>
          </a:p>
        </p:txBody>
      </p:sp>
      <p:sp>
        <p:nvSpPr>
          <p:cNvPr id="4" name="Pladsholder til slidenummer 3"/>
          <p:cNvSpPr>
            <a:spLocks noGrp="1"/>
          </p:cNvSpPr>
          <p:nvPr>
            <p:ph type="sldNum" sz="quarter" idx="10"/>
          </p:nvPr>
        </p:nvSpPr>
        <p:spPr/>
        <p:txBody>
          <a:bodyPr/>
          <a:lstStyle/>
          <a:p>
            <a:fld id="{35626728-BEE5-8342-9AB5-9F79E66057AF}" type="slidenum">
              <a:rPr lang="en-US" smtClean="0"/>
              <a:t>29</a:t>
            </a:fld>
            <a:endParaRPr lang="en-US" dirty="0"/>
          </a:p>
        </p:txBody>
      </p:sp>
    </p:spTree>
    <p:extLst>
      <p:ext uri="{BB962C8B-B14F-4D97-AF65-F5344CB8AC3E}">
        <p14:creationId xmlns:p14="http://schemas.microsoft.com/office/powerpoint/2010/main" val="165375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33</a:t>
            </a:fld>
            <a:endParaRPr lang="en-US" dirty="0"/>
          </a:p>
        </p:txBody>
      </p:sp>
    </p:spTree>
    <p:extLst>
      <p:ext uri="{BB962C8B-B14F-4D97-AF65-F5344CB8AC3E}">
        <p14:creationId xmlns:p14="http://schemas.microsoft.com/office/powerpoint/2010/main" val="140377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34</a:t>
            </a:fld>
            <a:endParaRPr lang="en-US" dirty="0"/>
          </a:p>
        </p:txBody>
      </p:sp>
    </p:spTree>
    <p:extLst>
      <p:ext uri="{BB962C8B-B14F-4D97-AF65-F5344CB8AC3E}">
        <p14:creationId xmlns:p14="http://schemas.microsoft.com/office/powerpoint/2010/main" val="183566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noProof="0" dirty="0" err="1">
                <a:solidFill>
                  <a:schemeClr val="tx1"/>
                </a:solidFill>
                <a:effectLst/>
                <a:latin typeface="+mn-lt"/>
                <a:ea typeface="+mn-ea"/>
                <a:cs typeface="+mn-cs"/>
              </a:rPr>
              <a:t>When</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the</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effect</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of</a:t>
            </a:r>
            <a:r>
              <a:rPr lang="de-DE" sz="1200" kern="1200" noProof="0" dirty="0">
                <a:solidFill>
                  <a:schemeClr val="tx1"/>
                </a:solidFill>
                <a:effectLst/>
                <a:latin typeface="+mn-lt"/>
                <a:ea typeface="+mn-ea"/>
                <a:cs typeface="+mn-cs"/>
              </a:rPr>
              <a:t> a variable </a:t>
            </a:r>
            <a:r>
              <a:rPr lang="de-DE" sz="1200" kern="1200" noProof="0" dirty="0" err="1">
                <a:solidFill>
                  <a:schemeClr val="tx1"/>
                </a:solidFill>
                <a:effectLst/>
                <a:latin typeface="+mn-lt"/>
                <a:ea typeface="+mn-ea"/>
                <a:cs typeface="+mn-cs"/>
              </a:rPr>
              <a:t>has</a:t>
            </a:r>
            <a:r>
              <a:rPr lang="de-DE" sz="1200" kern="1200" noProof="0" dirty="0">
                <a:solidFill>
                  <a:schemeClr val="tx1"/>
                </a:solidFill>
                <a:effectLst/>
                <a:latin typeface="+mn-lt"/>
                <a:ea typeface="+mn-ea"/>
                <a:cs typeface="+mn-cs"/>
              </a:rPr>
              <a:t> a large </a:t>
            </a:r>
            <a:r>
              <a:rPr lang="de-DE" sz="1200" kern="1200" noProof="0" dirty="0" err="1">
                <a:solidFill>
                  <a:schemeClr val="tx1"/>
                </a:solidFill>
                <a:effectLst/>
                <a:latin typeface="+mn-lt"/>
                <a:ea typeface="+mn-ea"/>
                <a:cs typeface="+mn-cs"/>
              </a:rPr>
              <a:t>standard</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deviation</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and</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it</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is</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highly</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correlated</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with</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wages</a:t>
            </a:r>
            <a:r>
              <a:rPr lang="de-DE" sz="1200" kern="1200" noProof="0" dirty="0">
                <a:solidFill>
                  <a:schemeClr val="tx1"/>
                </a:solidFill>
                <a:effectLst/>
                <a:latin typeface="+mn-lt"/>
                <a:ea typeface="+mn-ea"/>
                <a:cs typeface="+mn-cs"/>
              </a:rPr>
              <a:t>, variable </a:t>
            </a:r>
            <a:r>
              <a:rPr lang="de-DE" sz="1200" kern="1200" noProof="0" dirty="0" err="1">
                <a:solidFill>
                  <a:schemeClr val="tx1"/>
                </a:solidFill>
                <a:effectLst/>
                <a:latin typeface="+mn-lt"/>
                <a:ea typeface="+mn-ea"/>
                <a:cs typeface="+mn-cs"/>
              </a:rPr>
              <a:t>has</a:t>
            </a:r>
            <a:r>
              <a:rPr lang="de-DE" sz="1200" kern="1200" noProof="0" dirty="0">
                <a:solidFill>
                  <a:schemeClr val="tx1"/>
                </a:solidFill>
                <a:effectLst/>
                <a:latin typeface="+mn-lt"/>
                <a:ea typeface="+mn-ea"/>
                <a:cs typeface="+mn-cs"/>
              </a:rPr>
              <a:t> a large </a:t>
            </a:r>
            <a:r>
              <a:rPr lang="de-DE" sz="1200" kern="1200" noProof="0" dirty="0" err="1">
                <a:solidFill>
                  <a:schemeClr val="tx1"/>
                </a:solidFill>
                <a:effectLst/>
                <a:latin typeface="+mn-lt"/>
                <a:ea typeface="+mn-ea"/>
                <a:cs typeface="+mn-cs"/>
              </a:rPr>
              <a:t>explanatory</a:t>
            </a:r>
            <a:r>
              <a:rPr lang="de-DE" sz="1200" kern="1200" noProof="0" dirty="0">
                <a:solidFill>
                  <a:schemeClr val="tx1"/>
                </a:solidFill>
                <a:effectLst/>
                <a:latin typeface="+mn-lt"/>
                <a:ea typeface="+mn-ea"/>
                <a:cs typeface="+mn-cs"/>
              </a:rPr>
              <a:t> power </a:t>
            </a:r>
            <a:endParaRPr lang="de-DE" noProof="0" dirty="0"/>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35</a:t>
            </a:fld>
            <a:endParaRPr lang="en-US" dirty="0"/>
          </a:p>
        </p:txBody>
      </p:sp>
    </p:spTree>
    <p:extLst>
      <p:ext uri="{BB962C8B-B14F-4D97-AF65-F5344CB8AC3E}">
        <p14:creationId xmlns:p14="http://schemas.microsoft.com/office/powerpoint/2010/main" val="3117595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a:t>
            </a:r>
            <a:r>
              <a:rPr lang="en-US" sz="1200" baseline="30000" dirty="0"/>
              <a:t>nd</a:t>
            </a:r>
            <a:r>
              <a:rPr lang="en-US" sz="1200" dirty="0"/>
              <a:t> stage reg. of log real weakly earnings for individual </a:t>
            </a:r>
            <a:r>
              <a:rPr lang="en-US" sz="1200" i="1" dirty="0"/>
              <a:t>i </a:t>
            </a:r>
            <a:r>
              <a:rPr lang="en-US" sz="1200" dirty="0"/>
              <a:t>in region </a:t>
            </a:r>
            <a:r>
              <a:rPr lang="en-US" sz="1200" i="1" dirty="0">
                <a:latin typeface="Calibri" panose="020F0502020204030204" pitchFamily="34" charset="0"/>
                <a:cs typeface="Calibri" panose="020F0502020204030204" pitchFamily="34" charset="0"/>
              </a:rPr>
              <a:t>j</a:t>
            </a:r>
            <a:endParaRPr lang="en-US" sz="1200" dirty="0">
              <a:latin typeface="Calibri" panose="020F0502020204030204" pitchFamily="34" charset="0"/>
              <a:cs typeface="Calibri" panose="020F0502020204030204" pitchFamily="34" charset="0"/>
            </a:endParaRPr>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36</a:t>
            </a:fld>
            <a:endParaRPr lang="en-US"/>
          </a:p>
        </p:txBody>
      </p:sp>
    </p:spTree>
    <p:extLst>
      <p:ext uri="{BB962C8B-B14F-4D97-AF65-F5344CB8AC3E}">
        <p14:creationId xmlns:p14="http://schemas.microsoft.com/office/powerpoint/2010/main" val="693940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Log density of local employment, log of land area, log </a:t>
            </a:r>
            <a:r>
              <a:rPr lang="de-DE" sz="1200" kern="1200" dirty="0" err="1">
                <a:solidFill>
                  <a:schemeClr val="tx1"/>
                </a:solidFill>
                <a:effectLst/>
                <a:latin typeface="+mn-lt"/>
                <a:ea typeface="+mn-ea"/>
                <a:cs typeface="+mn-cs"/>
              </a:rPr>
              <a:t>diversity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composition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activity</a:t>
            </a:r>
            <a:r>
              <a:rPr lang="de-DE" sz="1200" kern="1200" dirty="0">
                <a:solidFill>
                  <a:schemeClr val="tx1"/>
                </a:solidFill>
                <a:effectLst/>
                <a:latin typeface="+mn-lt"/>
                <a:ea typeface="+mn-ea"/>
                <a:cs typeface="+mn-cs"/>
              </a:rPr>
              <a:t>, log </a:t>
            </a:r>
            <a:r>
              <a:rPr lang="de-DE" sz="1200" kern="1200" dirty="0" err="1">
                <a:solidFill>
                  <a:schemeClr val="tx1"/>
                </a:solidFill>
                <a:effectLst/>
                <a:latin typeface="+mn-lt"/>
                <a:ea typeface="+mn-ea"/>
                <a:cs typeface="+mn-cs"/>
              </a:rPr>
              <a:t>market</a:t>
            </a:r>
            <a:r>
              <a:rPr lang="de-DE" sz="1200" kern="1200" dirty="0">
                <a:solidFill>
                  <a:schemeClr val="tx1"/>
                </a:solidFill>
                <a:effectLst/>
                <a:latin typeface="+mn-lt"/>
                <a:ea typeface="+mn-ea"/>
                <a:cs typeface="+mn-cs"/>
              </a:rPr>
              <a:t> potential </a:t>
            </a:r>
            <a:r>
              <a:rPr lang="de-DE" sz="1200" kern="1200" dirty="0" err="1">
                <a:solidFill>
                  <a:schemeClr val="tx1"/>
                </a:solidFill>
                <a:effectLst/>
                <a:latin typeface="+mn-lt"/>
                <a:ea typeface="+mn-ea"/>
                <a:cs typeface="+mn-cs"/>
              </a:rPr>
              <a:t>computed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density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neighbouring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areas</a:t>
            </a:r>
            <a:endParaRPr lang="de-DE" dirty="0"/>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37</a:t>
            </a:fld>
            <a:endParaRPr lang="en-US"/>
          </a:p>
        </p:txBody>
      </p:sp>
    </p:spTree>
    <p:extLst>
      <p:ext uri="{BB962C8B-B14F-4D97-AF65-F5344CB8AC3E}">
        <p14:creationId xmlns:p14="http://schemas.microsoft.com/office/powerpoint/2010/main" val="4093287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38</a:t>
            </a:fld>
            <a:endParaRPr lang="en-US" dirty="0"/>
          </a:p>
        </p:txBody>
      </p:sp>
    </p:spTree>
    <p:extLst>
      <p:ext uri="{BB962C8B-B14F-4D97-AF65-F5344CB8AC3E}">
        <p14:creationId xmlns:p14="http://schemas.microsoft.com/office/powerpoint/2010/main" val="249020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2</a:t>
            </a:fld>
            <a:endParaRPr lang="en-US" dirty="0"/>
          </a:p>
        </p:txBody>
      </p:sp>
    </p:spTree>
    <p:extLst>
      <p:ext uri="{BB962C8B-B14F-4D97-AF65-F5344CB8AC3E}">
        <p14:creationId xmlns:p14="http://schemas.microsoft.com/office/powerpoint/2010/main" val="107335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measured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number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municipalities</a:t>
            </a:r>
            <a:r>
              <a:rPr lang="de-DE" sz="1200" kern="1200" dirty="0">
                <a:solidFill>
                  <a:schemeClr val="tx1"/>
                </a:solidFill>
                <a:effectLst/>
                <a:latin typeface="+mn-lt"/>
                <a:ea typeface="+mn-ea"/>
                <a:cs typeface="+mn-cs"/>
              </a:rPr>
              <a:t> per 100,000 </a:t>
            </a:r>
            <a:r>
              <a:rPr lang="de-DE" sz="1200" kern="1200" dirty="0" err="1">
                <a:solidFill>
                  <a:schemeClr val="tx1"/>
                </a:solidFill>
                <a:effectLst/>
                <a:latin typeface="+mn-lt"/>
                <a:ea typeface="+mn-ea"/>
                <a:cs typeface="+mn-cs"/>
              </a:rPr>
              <a:t>inhabitants</a:t>
            </a:r>
            <a:r>
              <a:rPr lang="de-DE" sz="1200" kern="1200" dirty="0">
                <a:solidFill>
                  <a:schemeClr val="tx1"/>
                </a:solidFill>
                <a:effectLst/>
                <a:latin typeface="+mn-lt"/>
                <a:ea typeface="+mn-ea"/>
                <a:cs typeface="+mn-cs"/>
              </a:rPr>
              <a:t> </a:t>
            </a:r>
            <a:endParaRPr lang="de-DE" dirty="0"/>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41</a:t>
            </a:fld>
            <a:endParaRPr lang="en-US" dirty="0"/>
          </a:p>
        </p:txBody>
      </p:sp>
    </p:spTree>
    <p:extLst>
      <p:ext uri="{BB962C8B-B14F-4D97-AF65-F5344CB8AC3E}">
        <p14:creationId xmlns:p14="http://schemas.microsoft.com/office/powerpoint/2010/main" val="1897623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administrative boundaries do not include commuting workers </a:t>
            </a:r>
            <a:r>
              <a:rPr lang="en-US" dirty="0">
                <a:sym typeface="Wingdings" pitchFamily="2" charset="2"/>
              </a:rPr>
              <a:t> bias</a:t>
            </a:r>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42</a:t>
            </a:fld>
            <a:endParaRPr lang="en-US"/>
          </a:p>
        </p:txBody>
      </p:sp>
    </p:spTree>
    <p:extLst>
      <p:ext uri="{BB962C8B-B14F-4D97-AF65-F5344CB8AC3E}">
        <p14:creationId xmlns:p14="http://schemas.microsoft.com/office/powerpoint/2010/main" val="572750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specific</a:t>
            </a:r>
            <a:r>
              <a:rPr lang="de-DE" dirty="0"/>
              <a:t> </a:t>
            </a:r>
            <a:r>
              <a:rPr lang="de-DE" dirty="0" err="1"/>
              <a:t>controls</a:t>
            </a:r>
            <a:r>
              <a:rPr lang="de-DE" dirty="0"/>
              <a:t> </a:t>
            </a:r>
            <a:r>
              <a:rPr lang="de-DE" dirty="0" err="1"/>
              <a:t>that</a:t>
            </a:r>
            <a:r>
              <a:rPr lang="de-DE" dirty="0"/>
              <a:t> </a:t>
            </a:r>
            <a:r>
              <a:rPr lang="de-DE" dirty="0" err="1"/>
              <a:t>can</a:t>
            </a:r>
            <a:r>
              <a:rPr lang="de-DE" dirty="0"/>
              <a:t> </a:t>
            </a:r>
            <a:r>
              <a:rPr lang="de-DE" dirty="0" err="1"/>
              <a:t>be</a:t>
            </a:r>
            <a:r>
              <a:rPr lang="de-DE" dirty="0"/>
              <a:t> </a:t>
            </a:r>
            <a:r>
              <a:rPr lang="de-DE" dirty="0" err="1"/>
              <a:t>included</a:t>
            </a:r>
            <a:r>
              <a:rPr lang="de-DE" dirty="0"/>
              <a:t> </a:t>
            </a:r>
            <a:r>
              <a:rPr lang="de-DE" dirty="0" err="1"/>
              <a:t>are</a:t>
            </a:r>
            <a:r>
              <a:rPr lang="de-DE" dirty="0"/>
              <a:t> limited </a:t>
            </a:r>
            <a:r>
              <a:rPr lang="de-DE" dirty="0" err="1"/>
              <a:t>to</a:t>
            </a:r>
            <a:r>
              <a:rPr lang="de-DE" dirty="0"/>
              <a:t> </a:t>
            </a:r>
            <a:r>
              <a:rPr lang="de-DE" dirty="0" err="1"/>
              <a:t>the</a:t>
            </a:r>
            <a:r>
              <a:rPr lang="de-DE" dirty="0"/>
              <a:t> </a:t>
            </a:r>
            <a:r>
              <a:rPr lang="de-DE" dirty="0" err="1"/>
              <a:t>controls</a:t>
            </a:r>
            <a:r>
              <a:rPr lang="de-DE" dirty="0"/>
              <a:t> </a:t>
            </a:r>
            <a:r>
              <a:rPr lang="de-DE" dirty="0" err="1"/>
              <a:t>available</a:t>
            </a:r>
            <a:r>
              <a:rPr lang="de-DE" dirty="0"/>
              <a:t> in all </a:t>
            </a:r>
            <a:r>
              <a:rPr lang="de-DE" dirty="0" err="1"/>
              <a:t>five</a:t>
            </a:r>
            <a:r>
              <a:rPr lang="de-DE" dirty="0"/>
              <a:t> </a:t>
            </a:r>
            <a:r>
              <a:rPr lang="de-DE" dirty="0" err="1"/>
              <a:t>data</a:t>
            </a:r>
            <a:r>
              <a:rPr lang="de-DE" dirty="0"/>
              <a:t> </a:t>
            </a:r>
            <a:r>
              <a:rPr lang="de-DE" dirty="0" err="1"/>
              <a:t>sets</a:t>
            </a:r>
            <a:r>
              <a:rPr lang="de-DE" dirty="0"/>
              <a:t> - </a:t>
            </a:r>
            <a:r>
              <a:rPr lang="de-DE" dirty="0" err="1"/>
              <a:t>data</a:t>
            </a:r>
            <a:r>
              <a:rPr lang="de-DE" dirty="0"/>
              <a:t> </a:t>
            </a:r>
            <a:r>
              <a:rPr lang="de-DE" dirty="0" err="1"/>
              <a:t>sources</a:t>
            </a:r>
            <a:r>
              <a:rPr lang="de-DE" dirty="0"/>
              <a:t> </a:t>
            </a:r>
            <a:r>
              <a:rPr lang="de-DE" dirty="0" err="1"/>
              <a:t>include</a:t>
            </a:r>
            <a:r>
              <a:rPr lang="de-DE" dirty="0"/>
              <a:t> </a:t>
            </a:r>
            <a:r>
              <a:rPr lang="de-DE" dirty="0" err="1"/>
              <a:t>both</a:t>
            </a:r>
            <a:r>
              <a:rPr lang="de-DE" dirty="0"/>
              <a:t> </a:t>
            </a:r>
            <a:r>
              <a:rPr lang="de-DE" dirty="0" err="1"/>
              <a:t>panel</a:t>
            </a:r>
            <a:r>
              <a:rPr lang="de-DE" dirty="0"/>
              <a:t> </a:t>
            </a:r>
            <a:r>
              <a:rPr lang="de-DE" dirty="0" err="1"/>
              <a:t>data</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repeated</a:t>
            </a:r>
            <a:r>
              <a:rPr lang="de-DE" dirty="0"/>
              <a:t> </a:t>
            </a:r>
            <a:r>
              <a:rPr lang="de-DE" dirty="0" err="1"/>
              <a:t>cross-sections</a:t>
            </a:r>
            <a:r>
              <a:rPr lang="de-DE" dirty="0"/>
              <a:t> (</a:t>
            </a:r>
            <a:r>
              <a:rPr lang="de-DE" dirty="0" err="1"/>
              <a:t>age</a:t>
            </a:r>
            <a:r>
              <a:rPr lang="de-DE" dirty="0"/>
              <a:t>, </a:t>
            </a:r>
            <a:r>
              <a:rPr lang="de-DE" dirty="0" err="1"/>
              <a:t>education</a:t>
            </a:r>
            <a:r>
              <a:rPr lang="de-DE" dirty="0"/>
              <a:t>, </a:t>
            </a:r>
            <a:r>
              <a:rPr lang="de-DE" dirty="0" err="1"/>
              <a:t>occupation</a:t>
            </a:r>
            <a:r>
              <a:rPr lang="de-DE" dirty="0"/>
              <a:t>, </a:t>
            </a:r>
            <a:r>
              <a:rPr lang="de-DE" dirty="0" err="1"/>
              <a:t>gender</a:t>
            </a:r>
            <a:r>
              <a:rPr lang="de-DE" dirty="0"/>
              <a:t> </a:t>
            </a:r>
            <a:r>
              <a:rPr lang="de-DE" dirty="0" err="1"/>
              <a:t>and</a:t>
            </a:r>
            <a:r>
              <a:rPr lang="de-DE" dirty="0"/>
              <a:t> an </a:t>
            </a:r>
            <a:r>
              <a:rPr lang="de-DE" dirty="0" err="1"/>
              <a:t>indicator</a:t>
            </a:r>
            <a:r>
              <a:rPr lang="de-DE" dirty="0"/>
              <a:t> </a:t>
            </a:r>
            <a:r>
              <a:rPr lang="de-DE" dirty="0" err="1"/>
              <a:t>for</a:t>
            </a:r>
            <a:r>
              <a:rPr lang="de-DE" dirty="0"/>
              <a:t> </a:t>
            </a:r>
            <a:r>
              <a:rPr lang="de-DE" dirty="0" err="1"/>
              <a:t>part</a:t>
            </a:r>
            <a:r>
              <a:rPr lang="de-DE" dirty="0"/>
              <a:t>-time </a:t>
            </a:r>
            <a:r>
              <a:rPr lang="de-DE" dirty="0" err="1"/>
              <a:t>work</a:t>
            </a:r>
            <a:r>
              <a:rPr lang="de-DE" dirty="0"/>
              <a:t>, in </a:t>
            </a:r>
            <a:r>
              <a:rPr lang="de-DE" dirty="0" err="1"/>
              <a:t>addition</a:t>
            </a:r>
            <a:r>
              <a:rPr lang="de-DE" dirty="0"/>
              <a:t> </a:t>
            </a:r>
            <a:r>
              <a:rPr lang="de-DE" dirty="0" err="1"/>
              <a:t>to</a:t>
            </a:r>
            <a:r>
              <a:rPr lang="de-DE" dirty="0"/>
              <a:t> </a:t>
            </a:r>
            <a:r>
              <a:rPr lang="de-DE" dirty="0" err="1"/>
              <a:t>the</a:t>
            </a:r>
            <a:r>
              <a:rPr lang="de-DE" dirty="0"/>
              <a:t> city-</a:t>
            </a:r>
            <a:r>
              <a:rPr lang="de-DE" dirty="0" err="1"/>
              <a:t>year</a:t>
            </a:r>
            <a:r>
              <a:rPr lang="de-DE" dirty="0"/>
              <a:t> </a:t>
            </a:r>
            <a:r>
              <a:rPr lang="de-DE" dirty="0" err="1"/>
              <a:t>fixed</a:t>
            </a:r>
            <a:r>
              <a:rPr lang="de-DE" dirty="0"/>
              <a:t> </a:t>
            </a:r>
            <a:r>
              <a:rPr lang="de-DE" dirty="0" err="1"/>
              <a:t>effects</a:t>
            </a:r>
            <a:r>
              <a:rPr lang="de-DE" dirty="0"/>
              <a:t> )</a:t>
            </a:r>
          </a:p>
        </p:txBody>
      </p:sp>
      <p:sp>
        <p:nvSpPr>
          <p:cNvPr id="4" name="Foliennummernplatzhalter 3"/>
          <p:cNvSpPr>
            <a:spLocks noGrp="1"/>
          </p:cNvSpPr>
          <p:nvPr>
            <p:ph type="sldNum" sz="quarter" idx="5"/>
          </p:nvPr>
        </p:nvSpPr>
        <p:spPr/>
        <p:txBody>
          <a:bodyPr/>
          <a:lstStyle/>
          <a:p>
            <a:fld id="{35626728-BEE5-8342-9AB5-9F79E66057AF}" type="slidenum">
              <a:rPr lang="en-US" smtClean="0"/>
              <a:t>43</a:t>
            </a:fld>
            <a:endParaRPr lang="en-US" dirty="0"/>
          </a:p>
        </p:txBody>
      </p:sp>
    </p:spTree>
    <p:extLst>
      <p:ext uri="{BB962C8B-B14F-4D97-AF65-F5344CB8AC3E}">
        <p14:creationId xmlns:p14="http://schemas.microsoft.com/office/powerpoint/2010/main" val="149666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city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double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number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residents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associated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3.8%higher </a:t>
            </a:r>
            <a:r>
              <a:rPr lang="de-DE" sz="1200" kern="1200" dirty="0" err="1">
                <a:solidFill>
                  <a:schemeClr val="tx1"/>
                </a:solidFill>
                <a:effectLst/>
                <a:latin typeface="+mn-lt"/>
                <a:ea typeface="+mn-ea"/>
                <a:cs typeface="+mn-cs"/>
              </a:rPr>
              <a:t>productivity</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coefficients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population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similar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indicating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both</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increased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population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given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increased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while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population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density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remains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constant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similar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productivity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effects</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aggregate</a:t>
            </a:r>
            <a:r>
              <a:rPr lang="de-DE" sz="1200" kern="1200" dirty="0">
                <a:solidFill>
                  <a:schemeClr val="tx1"/>
                </a:solidFill>
                <a:effectLst/>
                <a:latin typeface="+mn-lt"/>
                <a:ea typeface="+mn-ea"/>
                <a:cs typeface="+mn-cs"/>
              </a:rPr>
              <a:t> human </a:t>
            </a:r>
            <a:r>
              <a:rPr lang="de-DE" sz="1200" kern="1200" dirty="0" err="1">
                <a:solidFill>
                  <a:schemeClr val="tx1"/>
                </a:solidFill>
                <a:effectLst/>
                <a:latin typeface="+mn-lt"/>
                <a:ea typeface="+mn-ea"/>
                <a:cs typeface="+mn-cs"/>
              </a:rPr>
              <a:t>capital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measured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share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university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graduates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city</a:t>
            </a:r>
            <a:r>
              <a:rPr lang="de-DE" sz="1200" kern="1200" dirty="0">
                <a:solidFill>
                  <a:schemeClr val="tx1"/>
                </a:solidFill>
                <a:effectLst/>
                <a:latin typeface="+mn-lt"/>
                <a:ea typeface="+mn-ea"/>
                <a:cs typeface="+mn-cs"/>
              </a:rPr>
              <a: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44</a:t>
            </a:fld>
            <a:endParaRPr lang="en-US"/>
          </a:p>
        </p:txBody>
      </p:sp>
    </p:spTree>
    <p:extLst>
      <p:ext uri="{BB962C8B-B14F-4D97-AF65-F5344CB8AC3E}">
        <p14:creationId xmlns:p14="http://schemas.microsoft.com/office/powerpoint/2010/main" val="49504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Local endowments that can lead to higher wages: Greater </a:t>
            </a:r>
            <a:r>
              <a:rPr lang="en-US" noProof="0" dirty="0" err="1"/>
              <a:t>labour</a:t>
            </a:r>
            <a:r>
              <a:rPr lang="en-US" noProof="0" dirty="0"/>
              <a:t> demand, cheaper inputs, better </a:t>
            </a:r>
            <a:r>
              <a:rPr lang="en-US" noProof="0" dirty="0" err="1"/>
              <a:t>labour</a:t>
            </a:r>
            <a:r>
              <a:rPr lang="en-US" noProof="0" dirty="0"/>
              <a:t> market matching, favorable location (availability of capital, technology, institutions,  geographic: port, river, bridge, climate, natural resources)</a:t>
            </a:r>
          </a:p>
        </p:txBody>
      </p:sp>
      <p:sp>
        <p:nvSpPr>
          <p:cNvPr id="4" name="Pladsholder til slidenummer 3"/>
          <p:cNvSpPr>
            <a:spLocks noGrp="1"/>
          </p:cNvSpPr>
          <p:nvPr>
            <p:ph type="sldNum" sz="quarter" idx="10"/>
          </p:nvPr>
        </p:nvSpPr>
        <p:spPr/>
        <p:txBody>
          <a:bodyPr/>
          <a:lstStyle/>
          <a:p>
            <a:fld id="{35626728-BEE5-8342-9AB5-9F79E66057AF}" type="slidenum">
              <a:rPr lang="en-US" smtClean="0"/>
              <a:t>6</a:t>
            </a:fld>
            <a:endParaRPr lang="en-US" dirty="0"/>
          </a:p>
        </p:txBody>
      </p:sp>
    </p:spTree>
    <p:extLst>
      <p:ext uri="{BB962C8B-B14F-4D97-AF65-F5344CB8AC3E}">
        <p14:creationId xmlns:p14="http://schemas.microsoft.com/office/powerpoint/2010/main" val="1854875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noProof="0" dirty="0"/>
          </a:p>
        </p:txBody>
      </p:sp>
      <p:sp>
        <p:nvSpPr>
          <p:cNvPr id="4" name="Pladsholder til slidenummer 3"/>
          <p:cNvSpPr>
            <a:spLocks noGrp="1"/>
          </p:cNvSpPr>
          <p:nvPr>
            <p:ph type="sldNum" sz="quarter" idx="10"/>
          </p:nvPr>
        </p:nvSpPr>
        <p:spPr/>
        <p:txBody>
          <a:bodyPr/>
          <a:lstStyle/>
          <a:p>
            <a:fld id="{35626728-BEE5-8342-9AB5-9F79E66057AF}" type="slidenum">
              <a:rPr lang="en-US" smtClean="0"/>
              <a:t>7</a:t>
            </a:fld>
            <a:endParaRPr lang="en-US" dirty="0"/>
          </a:p>
        </p:txBody>
      </p:sp>
    </p:spTree>
    <p:extLst>
      <p:ext uri="{BB962C8B-B14F-4D97-AF65-F5344CB8AC3E}">
        <p14:creationId xmlns:p14="http://schemas.microsoft.com/office/powerpoint/2010/main" val="2700458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kern="1200" dirty="0">
                <a:solidFill>
                  <a:schemeClr val="tx1"/>
                </a:solidFill>
                <a:effectLst/>
                <a:latin typeface="+mn-lt"/>
                <a:ea typeface="+mn-ea"/>
                <a:cs typeface="+mn-cs"/>
              </a:rPr>
              <a:t>The 374 metropolitan statistical areas (MSAs) are shown in medium green. Definition in 2013 is &gt; 50.000 inhabitants in center.</a:t>
            </a:r>
            <a:br>
              <a:rPr lang="en-US" dirty="0"/>
            </a:br>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13</a:t>
            </a:fld>
            <a:endParaRPr lang="en-US" dirty="0"/>
          </a:p>
        </p:txBody>
      </p:sp>
    </p:spTree>
    <p:extLst>
      <p:ext uri="{BB962C8B-B14F-4D97-AF65-F5344CB8AC3E}">
        <p14:creationId xmlns:p14="http://schemas.microsoft.com/office/powerpoint/2010/main" val="3548404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It could be that the types of education in London and South East might be less productive per year of schooling? Or that there is an over supply of highly educated labour?</a:t>
            </a:r>
          </a:p>
        </p:txBody>
      </p:sp>
      <p:sp>
        <p:nvSpPr>
          <p:cNvPr id="4" name="Pladsholder til slidenummer 3"/>
          <p:cNvSpPr>
            <a:spLocks noGrp="1"/>
          </p:cNvSpPr>
          <p:nvPr>
            <p:ph type="sldNum" sz="quarter" idx="10"/>
          </p:nvPr>
        </p:nvSpPr>
        <p:spPr/>
        <p:txBody>
          <a:bodyPr/>
          <a:lstStyle/>
          <a:p>
            <a:fld id="{35626728-BEE5-8342-9AB5-9F79E66057AF}" type="slidenum">
              <a:rPr lang="en-US" smtClean="0"/>
              <a:t>17</a:t>
            </a:fld>
            <a:endParaRPr lang="en-US" dirty="0"/>
          </a:p>
        </p:txBody>
      </p:sp>
    </p:spTree>
    <p:extLst>
      <p:ext uri="{BB962C8B-B14F-4D97-AF65-F5344CB8AC3E}">
        <p14:creationId xmlns:p14="http://schemas.microsoft.com/office/powerpoint/2010/main" val="142485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It</a:t>
            </a:r>
            <a:r>
              <a:rPr lang="en-US" sz="1200" dirty="0"/>
              <a:t> could be that the types of education in London and South East might be less productive per year of schooling? Or that there is an over supply of highly educated labour?</a:t>
            </a:r>
          </a:p>
        </p:txBody>
      </p:sp>
      <p:sp>
        <p:nvSpPr>
          <p:cNvPr id="4" name="Pladsholder til slidenummer 3"/>
          <p:cNvSpPr>
            <a:spLocks noGrp="1"/>
          </p:cNvSpPr>
          <p:nvPr>
            <p:ph type="sldNum" sz="quarter" idx="10"/>
          </p:nvPr>
        </p:nvSpPr>
        <p:spPr/>
        <p:txBody>
          <a:bodyPr/>
          <a:lstStyle/>
          <a:p>
            <a:fld id="{35626728-BEE5-8342-9AB5-9F79E66057AF}" type="slidenum">
              <a:rPr lang="en-US" smtClean="0"/>
              <a:t>18</a:t>
            </a:fld>
            <a:endParaRPr lang="en-US" dirty="0"/>
          </a:p>
        </p:txBody>
      </p:sp>
    </p:spTree>
    <p:extLst>
      <p:ext uri="{BB962C8B-B14F-4D97-AF65-F5344CB8AC3E}">
        <p14:creationId xmlns:p14="http://schemas.microsoft.com/office/powerpoint/2010/main" val="383867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The NLSY today contains three panels: 1979 cohort (</a:t>
            </a:r>
            <a:r>
              <a:rPr lang="en-US" sz="1200" dirty="0"/>
              <a:t>12,686 14-22 y.o.</a:t>
            </a:r>
            <a:r>
              <a:rPr lang="en-US" dirty="0"/>
              <a:t>); The 1997 Cohort (8,984 12-18 y.o.); &amp; the 1979 child and young adult cohort (11,504 children born to NLSY79 mothers).</a:t>
            </a:r>
          </a:p>
          <a:p>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20</a:t>
            </a:fld>
            <a:endParaRPr lang="en-US" dirty="0"/>
          </a:p>
        </p:txBody>
      </p:sp>
    </p:spTree>
    <p:extLst>
      <p:ext uri="{BB962C8B-B14F-4D97-AF65-F5344CB8AC3E}">
        <p14:creationId xmlns:p14="http://schemas.microsoft.com/office/powerpoint/2010/main" val="3104539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21</a:t>
            </a:fld>
            <a:endParaRPr lang="en-US" dirty="0"/>
          </a:p>
        </p:txBody>
      </p:sp>
    </p:spTree>
    <p:extLst>
      <p:ext uri="{BB962C8B-B14F-4D97-AF65-F5344CB8AC3E}">
        <p14:creationId xmlns:p14="http://schemas.microsoft.com/office/powerpoint/2010/main" val="333717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a:t>Mastertitelformat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lgn="l">
              <a:defRPr/>
            </a:lvl1p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0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256213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de-DE"/>
              <a:t>Mastertitelformat bearbeiten</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830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231220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a:t>Mastertitelformat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21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a:t>Mastertitelformat bearbeiten</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r>
              <a:rPr lang="de-DE" dirty="0"/>
              <a:t>11/29/18</a:t>
            </a:r>
            <a:endParaRPr lang="en-US" dirty="0"/>
          </a:p>
        </p:txBody>
      </p:sp>
      <p:sp>
        <p:nvSpPr>
          <p:cNvPr id="6" name="Footer Placeholder 5"/>
          <p:cNvSpPr>
            <a:spLocks noGrp="1"/>
          </p:cNvSpPr>
          <p:nvPr>
            <p:ph type="ftr" sz="quarter" idx="11"/>
          </p:nvPr>
        </p:nvSpPr>
        <p:spPr/>
        <p:txBody>
          <a:bodyPr/>
          <a:lstStyle/>
          <a:p>
            <a:r>
              <a:rPr lang="en-US" dirty="0"/>
              <a:t>Victor Wichmann &amp; Thor Noe</a:t>
            </a:r>
          </a:p>
        </p:txBody>
      </p:sp>
      <p:sp>
        <p:nvSpPr>
          <p:cNvPr id="7" name="Slide Number Placeholder 6"/>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300861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de-DE"/>
              <a:t>Mastertitelformat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1024128" y="2967788"/>
            <a:ext cx="4754880" cy="3341572"/>
          </a:xfrm>
        </p:spPr>
        <p:txBody>
          <a:bodyPr lIns="45720" rIns="45720"/>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a:t>Mastertextformat bearbeiten
Zweite Ebene
Dritte Ebene
Vierte Ebene
Fünfte Ebene</a:t>
            </a:r>
            <a:endParaRPr lang="en-US" dirty="0"/>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de-DE"/>
              <a:t>Mastertextformat bearbeiten
Zweite Ebene
Dritte Ebene
Vierte Ebene
Fünfte Ebene</a:t>
            </a:r>
            <a:endParaRPr lang="en-US" dirty="0"/>
          </a:p>
        </p:txBody>
      </p:sp>
      <p:sp>
        <p:nvSpPr>
          <p:cNvPr id="7" name="Date Placeholder 6"/>
          <p:cNvSpPr>
            <a:spLocks noGrp="1"/>
          </p:cNvSpPr>
          <p:nvPr>
            <p:ph type="dt" sz="half" idx="10"/>
          </p:nvPr>
        </p:nvSpPr>
        <p:spPr/>
        <p:txBody>
          <a:bodyPr/>
          <a:lstStyle/>
          <a:p>
            <a:r>
              <a:rPr lang="de-DE" dirty="0"/>
              <a:t>11/29/18</a:t>
            </a:r>
            <a:endParaRPr lang="en-US" dirty="0"/>
          </a:p>
        </p:txBody>
      </p:sp>
      <p:sp>
        <p:nvSpPr>
          <p:cNvPr id="8" name="Footer Placeholder 7"/>
          <p:cNvSpPr>
            <a:spLocks noGrp="1"/>
          </p:cNvSpPr>
          <p:nvPr>
            <p:ph type="ftr" sz="quarter" idx="11"/>
          </p:nvPr>
        </p:nvSpPr>
        <p:spPr/>
        <p:txBody>
          <a:bodyPr/>
          <a:lstStyle/>
          <a:p>
            <a:r>
              <a:rPr lang="en-US" dirty="0"/>
              <a:t>Victor Wichmann &amp; Thor Noe</a:t>
            </a:r>
          </a:p>
        </p:txBody>
      </p:sp>
      <p:sp>
        <p:nvSpPr>
          <p:cNvPr id="9" name="Slide Number Placeholder 8"/>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2901703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r>
              <a:rPr lang="de-DE" dirty="0"/>
              <a:t>11/29/18</a:t>
            </a:r>
            <a:endParaRPr lang="en-US" dirty="0"/>
          </a:p>
        </p:txBody>
      </p:sp>
      <p:sp>
        <p:nvSpPr>
          <p:cNvPr id="4" name="Footer Placeholder 3"/>
          <p:cNvSpPr>
            <a:spLocks noGrp="1"/>
          </p:cNvSpPr>
          <p:nvPr>
            <p:ph type="ftr" sz="quarter" idx="11"/>
          </p:nvPr>
        </p:nvSpPr>
        <p:spPr/>
        <p:txBody>
          <a:bodyPr/>
          <a:lstStyle/>
          <a:p>
            <a:r>
              <a:rPr lang="en-US" dirty="0"/>
              <a:t>Victor Wichmann &amp; Thor Noe</a:t>
            </a:r>
          </a:p>
        </p:txBody>
      </p:sp>
      <p:sp>
        <p:nvSpPr>
          <p:cNvPr id="5" name="Slide Number Placeholder 4"/>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3642084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dirty="0"/>
              <a:t>11/29/18</a:t>
            </a:r>
            <a:endParaRPr lang="en-US" dirty="0"/>
          </a:p>
        </p:txBody>
      </p:sp>
      <p:sp>
        <p:nvSpPr>
          <p:cNvPr id="3" name="Footer Placeholder 2"/>
          <p:cNvSpPr>
            <a:spLocks noGrp="1"/>
          </p:cNvSpPr>
          <p:nvPr>
            <p:ph type="ftr" sz="quarter" idx="11"/>
          </p:nvPr>
        </p:nvSpPr>
        <p:spPr/>
        <p:txBody>
          <a:bodyPr/>
          <a:lstStyle/>
          <a:p>
            <a:r>
              <a:rPr lang="en-US" dirty="0"/>
              <a:t>Victor Wichmann &amp; Thor Noe</a:t>
            </a:r>
          </a:p>
        </p:txBody>
      </p:sp>
      <p:sp>
        <p:nvSpPr>
          <p:cNvPr id="4" name="Slide Number Placeholder 3"/>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3615794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a:t>Mastertitelformat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
Zweite Ebene
Dritte Ebene
Vierte Ebene
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r>
              <a:rPr lang="de-DE" dirty="0"/>
              <a:t>11/29/18</a:t>
            </a:r>
            <a:endParaRPr lang="en-US" dirty="0"/>
          </a:p>
        </p:txBody>
      </p:sp>
      <p:sp>
        <p:nvSpPr>
          <p:cNvPr id="6" name="Footer Placeholder 5"/>
          <p:cNvSpPr>
            <a:spLocks noGrp="1"/>
          </p:cNvSpPr>
          <p:nvPr>
            <p:ph type="ftr" sz="quarter" idx="11"/>
          </p:nvPr>
        </p:nvSpPr>
        <p:spPr/>
        <p:txBody>
          <a:bodyPr/>
          <a:lstStyle/>
          <a:p>
            <a:r>
              <a:rPr lang="en-US" dirty="0"/>
              <a:t>Victor Wichmann &amp; Thor Noe</a:t>
            </a:r>
          </a:p>
        </p:txBody>
      </p:sp>
      <p:sp>
        <p:nvSpPr>
          <p:cNvPr id="7" name="Slide Number Placeholder 6"/>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993220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a:t>Mastertitelformat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r>
              <a:rPr lang="de-DE" dirty="0"/>
              <a:t>11/29/18</a:t>
            </a:r>
            <a:endParaRPr lang="en-US" dirty="0"/>
          </a:p>
        </p:txBody>
      </p:sp>
      <p:sp>
        <p:nvSpPr>
          <p:cNvPr id="6" name="Footer Placeholder 5"/>
          <p:cNvSpPr>
            <a:spLocks noGrp="1"/>
          </p:cNvSpPr>
          <p:nvPr>
            <p:ph type="ftr" sz="quarter" idx="11"/>
          </p:nvPr>
        </p:nvSpPr>
        <p:spPr/>
        <p:txBody>
          <a:bodyPr/>
          <a:lstStyle/>
          <a:p>
            <a:r>
              <a:rPr lang="en-US" dirty="0"/>
              <a:t>Victor Wichmann &amp; Thor Noe</a:t>
            </a:r>
          </a:p>
        </p:txBody>
      </p:sp>
      <p:sp>
        <p:nvSpPr>
          <p:cNvPr id="7" name="Slide Number Placeholder 6"/>
          <p:cNvSpPr>
            <a:spLocks noGrp="1"/>
          </p:cNvSpPr>
          <p:nvPr>
            <p:ph type="sldNum" sz="quarter" idx="12"/>
          </p:nvPr>
        </p:nvSpPr>
        <p:spPr/>
        <p:txBody>
          <a:bodyPr/>
          <a:lstStyle/>
          <a:p>
            <a:fld id="{113E7649-5722-0E41-94D1-F242D27EA726}" type="slidenum">
              <a:rPr lang="en-US" smtClean="0"/>
              <a:t>‹nr.›</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88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r>
              <a:rPr lang="de-DE" dirty="0"/>
              <a:t>11/29/18</a:t>
            </a:r>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r>
              <a:rPr lang="en-US" dirty="0"/>
              <a:t>Victor Wichmann &amp; Thor Noe</a:t>
            </a:r>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113E7649-5722-0E41-94D1-F242D27EA726}" type="slidenum">
              <a:rPr lang="en-US" smtClean="0"/>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624455"/>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Lst>
  <p:hf hdr="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3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4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ssets.publishing.service.gov.uk/government/uploads/system/uploads/attachment_data/file/444794/DFE-RR458_Summary_of_longitudinal_surveys.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2C90B9-C090-AB46-8F94-3B1748E03782}"/>
              </a:ext>
            </a:extLst>
          </p:cNvPr>
          <p:cNvSpPr>
            <a:spLocks noGrp="1"/>
          </p:cNvSpPr>
          <p:nvPr>
            <p:ph type="ctrTitle"/>
          </p:nvPr>
        </p:nvSpPr>
        <p:spPr>
          <a:xfrm>
            <a:off x="1524000" y="1122362"/>
            <a:ext cx="9144000" cy="2992437"/>
          </a:xfrm>
        </p:spPr>
        <p:txBody>
          <a:bodyPr>
            <a:normAutofit fontScale="90000"/>
          </a:bodyPr>
          <a:lstStyle/>
          <a:p>
            <a:br>
              <a:rPr lang="en-US" dirty="0"/>
            </a:br>
            <a:br>
              <a:rPr lang="en-US" dirty="0"/>
            </a:br>
            <a:br>
              <a:rPr lang="en-US" dirty="0"/>
            </a:br>
            <a:br>
              <a:rPr lang="en-US" dirty="0"/>
            </a:br>
            <a:r>
              <a:rPr lang="en-US" dirty="0"/>
              <a:t>Regional &amp; Urban Economics: Wages</a:t>
            </a:r>
          </a:p>
        </p:txBody>
      </p:sp>
      <p:sp>
        <p:nvSpPr>
          <p:cNvPr id="3" name="Untertitel 2">
            <a:extLst>
              <a:ext uri="{FF2B5EF4-FFF2-40B4-BE49-F238E27FC236}">
                <a16:creationId xmlns:a16="http://schemas.microsoft.com/office/drawing/2014/main" id="{CD530F24-C2BE-674A-92A7-A2449D7EBE57}"/>
              </a:ext>
            </a:extLst>
          </p:cNvPr>
          <p:cNvSpPr>
            <a:spLocks noGrp="1"/>
          </p:cNvSpPr>
          <p:nvPr>
            <p:ph type="subTitle" idx="1"/>
          </p:nvPr>
        </p:nvSpPr>
        <p:spPr>
          <a:xfrm>
            <a:off x="1524000" y="4689565"/>
            <a:ext cx="9144000" cy="1489165"/>
          </a:xfrm>
        </p:spPr>
        <p:txBody>
          <a:bodyPr>
            <a:normAutofit/>
          </a:bodyPr>
          <a:lstStyle/>
          <a:p>
            <a:endParaRPr lang="en-US" dirty="0"/>
          </a:p>
          <a:p>
            <a:r>
              <a:rPr lang="en-US" dirty="0"/>
              <a:t> </a:t>
            </a:r>
          </a:p>
        </p:txBody>
      </p:sp>
      <p:pic>
        <p:nvPicPr>
          <p:cNvPr id="1026" name="Picture 2" descr="Logo Universitat de Barcelona">
            <a:extLst>
              <a:ext uri="{FF2B5EF4-FFF2-40B4-BE49-F238E27FC236}">
                <a16:creationId xmlns:a16="http://schemas.microsoft.com/office/drawing/2014/main" id="{8DCCE932-49BE-1E45-9E2F-BCEB6BDF1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875" y="5126038"/>
            <a:ext cx="40640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Datumsplatzhalter 3">
            <a:extLst>
              <a:ext uri="{FF2B5EF4-FFF2-40B4-BE49-F238E27FC236}">
                <a16:creationId xmlns:a16="http://schemas.microsoft.com/office/drawing/2014/main" id="{9008D2AD-8B84-3F43-A2C5-1E9E4E05417B}"/>
              </a:ext>
            </a:extLst>
          </p:cNvPr>
          <p:cNvSpPr>
            <a:spLocks noGrp="1"/>
          </p:cNvSpPr>
          <p:nvPr>
            <p:ph type="dt" sz="half" idx="10"/>
          </p:nvPr>
        </p:nvSpPr>
        <p:spPr>
          <a:xfrm>
            <a:off x="1024128" y="6470704"/>
            <a:ext cx="2154142" cy="274320"/>
          </a:xfrm>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8005C84B-4C5A-4D47-85C1-B3E72C5D3AC8}"/>
              </a:ext>
            </a:extLst>
          </p:cNvPr>
          <p:cNvSpPr>
            <a:spLocks noGrp="1"/>
          </p:cNvSpPr>
          <p:nvPr>
            <p:ph type="ftr" sz="quarter" idx="11"/>
          </p:nvPr>
        </p:nvSpPr>
        <p:spPr>
          <a:xfrm>
            <a:off x="4842932" y="6470704"/>
            <a:ext cx="5901458" cy="274320"/>
          </a:xfrm>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E07224F5-590A-604E-B3E7-17F1825A7221}"/>
              </a:ext>
            </a:extLst>
          </p:cNvPr>
          <p:cNvSpPr>
            <a:spLocks noGrp="1"/>
          </p:cNvSpPr>
          <p:nvPr>
            <p:ph type="sldNum" sz="quarter" idx="12"/>
          </p:nvPr>
        </p:nvSpPr>
        <p:spPr>
          <a:xfrm>
            <a:off x="10837334" y="6470704"/>
            <a:ext cx="973666" cy="274320"/>
          </a:xfrm>
        </p:spPr>
        <p:txBody>
          <a:bodyPr/>
          <a:lstStyle/>
          <a:p>
            <a:fld id="{113E7649-5722-0E41-94D1-F242D27EA726}" type="slidenum">
              <a:rPr lang="en-US" smtClean="0"/>
              <a:t>1</a:t>
            </a:fld>
            <a:endParaRPr lang="en-US" dirty="0"/>
          </a:p>
        </p:txBody>
      </p:sp>
    </p:spTree>
    <p:extLst>
      <p:ext uri="{BB962C8B-B14F-4D97-AF65-F5344CB8AC3E}">
        <p14:creationId xmlns:p14="http://schemas.microsoft.com/office/powerpoint/2010/main" val="3126339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lnSpcReduction="10000"/>
          </a:bodyPr>
          <a:lstStyle/>
          <a:p>
            <a:pPr marL="128016" lvl="1" indent="0">
              <a:spcBef>
                <a:spcPts val="800"/>
              </a:spcBef>
              <a:buNone/>
            </a:pPr>
            <a:r>
              <a:rPr lang="en-US" sz="2800" dirty="0"/>
              <a:t>Yearly data, 1982-1997</a:t>
            </a:r>
          </a:p>
          <a:p>
            <a:pPr lvl="1"/>
            <a:r>
              <a:rPr lang="en-US" sz="2400" dirty="0"/>
              <a:t>Continuous cross-section: FES - </a:t>
            </a:r>
            <a:r>
              <a:rPr lang="en-US" sz="2400" i="1" dirty="0"/>
              <a:t>Family Expenditure Survey</a:t>
            </a:r>
            <a:endParaRPr lang="en-US" sz="2400" dirty="0"/>
          </a:p>
          <a:p>
            <a:pPr lvl="2"/>
            <a:r>
              <a:rPr lang="en-US" sz="2000" dirty="0"/>
              <a:t>Continuous random sample 4,000-6,000 full-time employees per year</a:t>
            </a:r>
          </a:p>
          <a:p>
            <a:pPr lvl="1"/>
            <a:r>
              <a:rPr lang="en-US" sz="2400" dirty="0"/>
              <a:t>Robustness check: GHS - </a:t>
            </a:r>
            <a:r>
              <a:rPr lang="en-US" sz="2400" i="1" dirty="0"/>
              <a:t>General Household Survey</a:t>
            </a:r>
          </a:p>
          <a:p>
            <a:pPr lvl="2"/>
            <a:r>
              <a:rPr lang="en-US" sz="2000" dirty="0"/>
              <a:t>Panel of 9,000 households (does not cover Northern Ireland)</a:t>
            </a:r>
          </a:p>
          <a:p>
            <a:r>
              <a:rPr lang="da-DK" sz="2800" dirty="0"/>
              <a:t>Regions</a:t>
            </a:r>
          </a:p>
          <a:p>
            <a:pPr lvl="1"/>
            <a:r>
              <a:rPr lang="en-US" sz="2400" dirty="0"/>
              <a:t>The twelve UK administrative regions</a:t>
            </a:r>
          </a:p>
          <a:p>
            <a:pPr lvl="2"/>
            <a:r>
              <a:rPr lang="en-US" sz="2000" dirty="0"/>
              <a:t>Focus on Greater London and surrounding area: South-West (&amp; East of England / E. Anglia)</a:t>
            </a:r>
          </a:p>
          <a:p>
            <a:pPr lvl="2"/>
            <a:r>
              <a:rPr lang="en-US" sz="2000" dirty="0"/>
              <a:t>Including Scotland, Wales, and Northern Ireland (poorest region)</a:t>
            </a:r>
          </a:p>
          <a:p>
            <a:pPr lvl="1"/>
            <a:r>
              <a:rPr lang="en-US" sz="2400" dirty="0"/>
              <a:t>Region of residence not of workplace </a:t>
            </a:r>
            <a:r>
              <a:rPr lang="en-US" sz="2400" dirty="0">
                <a:sym typeface="Wingdings" panose="05000000000000000000" pitchFamily="2" charset="2"/>
              </a:rPr>
              <a:t></a:t>
            </a:r>
            <a:r>
              <a:rPr lang="en-US" sz="2400" dirty="0"/>
              <a:t> commuting plays a role</a:t>
            </a:r>
          </a:p>
          <a:p>
            <a:endParaRPr lang="en-US" sz="2000" dirty="0"/>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10</a:t>
            </a:fld>
            <a:endParaRPr lang="en-US" dirty="0"/>
          </a:p>
        </p:txBody>
      </p:sp>
    </p:spTree>
    <p:extLst>
      <p:ext uri="{BB962C8B-B14F-4D97-AF65-F5344CB8AC3E}">
        <p14:creationId xmlns:p14="http://schemas.microsoft.com/office/powerpoint/2010/main" val="2692548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a:bodyPr>
          <a:lstStyle/>
          <a:p>
            <a:pPr marL="310896" lvl="2" indent="0">
              <a:buNone/>
            </a:pPr>
            <a:r>
              <a:rPr lang="en-US" sz="2800" dirty="0"/>
              <a:t>Measurement</a:t>
            </a:r>
          </a:p>
          <a:p>
            <a:pPr lvl="2">
              <a:buFont typeface="Wingdings 3" panose="05040102010807070707" pitchFamily="18" charset="2"/>
              <a:buChar char="­"/>
            </a:pPr>
            <a:r>
              <a:rPr lang="en-US" sz="2400" dirty="0"/>
              <a:t> The real wage, i.e. the wage relative to regional price levels</a:t>
            </a:r>
          </a:p>
          <a:p>
            <a:pPr lvl="3"/>
            <a:r>
              <a:rPr lang="en-US" sz="2000" dirty="0">
                <a:sym typeface="Wingdings" panose="05000000000000000000" pitchFamily="2" charset="2"/>
              </a:rPr>
              <a:t> “Required incomes“ price index  assumes no substitution between goods</a:t>
            </a:r>
          </a:p>
          <a:p>
            <a:pPr marL="640080" lvl="4" indent="0">
              <a:buNone/>
            </a:pPr>
            <a:r>
              <a:rPr lang="en-US" sz="2000" dirty="0">
                <a:sym typeface="Wingdings" panose="05000000000000000000" pitchFamily="2" charset="2"/>
              </a:rPr>
              <a:t> Housing prices explain most of the regional difference</a:t>
            </a:r>
          </a:p>
          <a:p>
            <a:pPr marL="640080" lvl="4" indent="0">
              <a:buNone/>
            </a:pPr>
            <a:r>
              <a:rPr lang="en-US" sz="2000" dirty="0">
                <a:sym typeface="Wingdings" panose="05000000000000000000" pitchFamily="2" charset="2"/>
              </a:rPr>
              <a:t> Over-estimate cross-regional differences in price levels</a:t>
            </a:r>
            <a:endParaRPr lang="en-US" sz="2400" dirty="0"/>
          </a:p>
          <a:p>
            <a:pPr lvl="3"/>
            <a:r>
              <a:rPr lang="en-US" sz="2000" dirty="0">
                <a:sym typeface="Wingdings" panose="05000000000000000000" pitchFamily="2" charset="2"/>
              </a:rPr>
              <a:t> U</a:t>
            </a:r>
            <a:r>
              <a:rPr lang="en-US" sz="2000" dirty="0"/>
              <a:t>sing </a:t>
            </a:r>
            <a:r>
              <a:rPr lang="en-US" sz="2000" dirty="0">
                <a:sym typeface="Wingdings" panose="05000000000000000000" pitchFamily="2" charset="2"/>
              </a:rPr>
              <a:t>nominal wage instead of real wage  </a:t>
            </a:r>
            <a:r>
              <a:rPr lang="en-US" sz="2000" dirty="0"/>
              <a:t>No equalization of regional fixed effects</a:t>
            </a:r>
            <a:endParaRPr lang="en-US" sz="2400" dirty="0"/>
          </a:p>
          <a:p>
            <a:pPr lvl="2">
              <a:buFont typeface="Wingdings 3" panose="05040102010807070707" pitchFamily="18" charset="2"/>
              <a:buChar char="­"/>
            </a:pPr>
            <a:r>
              <a:rPr lang="en-US" sz="2400" dirty="0"/>
              <a:t> Education is in years of schooling</a:t>
            </a:r>
          </a:p>
          <a:p>
            <a:pPr lvl="3">
              <a:buFont typeface="Wingdings 3" panose="05040102010807070707" pitchFamily="18" charset="2"/>
              <a:buChar char="­"/>
            </a:pPr>
            <a:r>
              <a:rPr lang="en-US" sz="2000" dirty="0"/>
              <a:t>Not in level, field or quality of education </a:t>
            </a:r>
            <a:r>
              <a:rPr lang="en-US" sz="2000" dirty="0">
                <a:sym typeface="Wingdings" panose="05000000000000000000" pitchFamily="2" charset="2"/>
              </a:rPr>
              <a:t></a:t>
            </a:r>
            <a:r>
              <a:rPr lang="en-US" sz="2000" dirty="0"/>
              <a:t> Regional differences in returns to education can be sensitive to inter-regional or inter-temporal differences in composition of education</a:t>
            </a:r>
          </a:p>
          <a:p>
            <a:pPr marL="457200" lvl="3" indent="0">
              <a:buNone/>
            </a:pPr>
            <a:r>
              <a:rPr lang="en-US" sz="2000" dirty="0">
                <a:sym typeface="Wingdings" panose="05000000000000000000" pitchFamily="2" charset="2"/>
              </a:rPr>
              <a:t> Weakens internal and external validity of</a:t>
            </a:r>
            <a:r>
              <a:rPr lang="en-US" sz="2000" dirty="0"/>
              <a:t> results</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11</a:t>
            </a:fld>
            <a:endParaRPr lang="en-US" dirty="0"/>
          </a:p>
        </p:txBody>
      </p:sp>
    </p:spTree>
    <p:extLst>
      <p:ext uri="{BB962C8B-B14F-4D97-AF65-F5344CB8AC3E}">
        <p14:creationId xmlns:p14="http://schemas.microsoft.com/office/powerpoint/2010/main" val="199531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a:bodyPr>
          <a:lstStyle/>
          <a:p>
            <a:pPr marL="310896" lvl="2" indent="0">
              <a:buNone/>
            </a:pPr>
            <a:r>
              <a:rPr lang="en-US" sz="2800" dirty="0"/>
              <a:t>Estimation of log real weakly earnings for individual </a:t>
            </a:r>
            <a:r>
              <a:rPr lang="en-US" sz="2800" i="1" dirty="0"/>
              <a:t>i </a:t>
            </a:r>
            <a:r>
              <a:rPr lang="en-US" sz="2800" dirty="0"/>
              <a:t>in region </a:t>
            </a:r>
            <a:r>
              <a:rPr lang="en-US" sz="2800" i="1" dirty="0">
                <a:latin typeface="Calibri" panose="020F0502020204030204" pitchFamily="34" charset="0"/>
                <a:cs typeface="Calibri" panose="020F0502020204030204" pitchFamily="34" charset="0"/>
              </a:rPr>
              <a:t>j</a:t>
            </a:r>
            <a:endParaRPr lang="en-US" sz="2800" dirty="0">
              <a:latin typeface="Calibri" panose="020F0502020204030204" pitchFamily="34" charset="0"/>
              <a:cs typeface="Calibri" panose="020F0502020204030204" pitchFamily="34" charset="0"/>
            </a:endParaRPr>
          </a:p>
          <a:p>
            <a:pPr marL="310896" lvl="2" indent="0">
              <a:buNone/>
            </a:pPr>
            <a:endParaRPr lang="en-US" sz="2800" dirty="0"/>
          </a:p>
          <a:p>
            <a:pPr lvl="2">
              <a:buFont typeface="Wingdings 3" panose="05040102010807070707" pitchFamily="18" charset="2"/>
              <a:buChar char="­"/>
            </a:pPr>
            <a:r>
              <a:rPr lang="en-US" sz="2400" dirty="0"/>
              <a:t> Where </a:t>
            </a:r>
          </a:p>
          <a:p>
            <a:pPr lvl="2">
              <a:buFont typeface="Wingdings 3" panose="05040102010807070707" pitchFamily="18" charset="2"/>
              <a:buChar char="­"/>
            </a:pPr>
            <a:endParaRPr lang="en-US" sz="2400" dirty="0"/>
          </a:p>
          <a:p>
            <a:pPr lvl="2">
              <a:buFont typeface="Wingdings 3" panose="05040102010807070707" pitchFamily="18" charset="2"/>
              <a:buChar char="­"/>
            </a:pPr>
            <a:r>
              <a:rPr lang="en-US" sz="2400" dirty="0">
                <a:sym typeface="Wingdings" panose="05000000000000000000" pitchFamily="2" charset="2"/>
              </a:rPr>
              <a:t> And the real regional fixed effect is</a:t>
            </a:r>
            <a:endParaRPr lang="en-US" sz="2400" dirty="0"/>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12</a:t>
            </a:fld>
            <a:endParaRPr lang="en-US" dirty="0"/>
          </a:p>
        </p:txBody>
      </p:sp>
      <p:pic>
        <p:nvPicPr>
          <p:cNvPr id="4" name="Billede 3">
            <a:extLst>
              <a:ext uri="{FF2B5EF4-FFF2-40B4-BE49-F238E27FC236}">
                <a16:creationId xmlns:a16="http://schemas.microsoft.com/office/drawing/2014/main" id="{12AD9556-AC9A-4046-959D-15B5F16C9783}"/>
              </a:ext>
            </a:extLst>
          </p:cNvPr>
          <p:cNvPicPr>
            <a:picLocks noChangeAspect="1"/>
          </p:cNvPicPr>
          <p:nvPr/>
        </p:nvPicPr>
        <p:blipFill>
          <a:blip r:embed="rId2"/>
          <a:stretch>
            <a:fillRect/>
          </a:stretch>
        </p:blipFill>
        <p:spPr>
          <a:xfrm>
            <a:off x="1314449" y="2768857"/>
            <a:ext cx="9755241" cy="384654"/>
          </a:xfrm>
          <a:prstGeom prst="rect">
            <a:avLst/>
          </a:prstGeom>
        </p:spPr>
      </p:pic>
      <p:pic>
        <p:nvPicPr>
          <p:cNvPr id="8" name="Billede 7">
            <a:extLst>
              <a:ext uri="{FF2B5EF4-FFF2-40B4-BE49-F238E27FC236}">
                <a16:creationId xmlns:a16="http://schemas.microsoft.com/office/drawing/2014/main" id="{2BF44204-BE67-42F2-851C-C281246D1886}"/>
              </a:ext>
            </a:extLst>
          </p:cNvPr>
          <p:cNvPicPr>
            <a:picLocks noChangeAspect="1"/>
          </p:cNvPicPr>
          <p:nvPr/>
        </p:nvPicPr>
        <p:blipFill>
          <a:blip r:embed="rId3"/>
          <a:stretch>
            <a:fillRect/>
          </a:stretch>
        </p:blipFill>
        <p:spPr>
          <a:xfrm>
            <a:off x="1792466" y="3670650"/>
            <a:ext cx="3556829" cy="345803"/>
          </a:xfrm>
          <a:prstGeom prst="rect">
            <a:avLst/>
          </a:prstGeom>
        </p:spPr>
      </p:pic>
      <p:pic>
        <p:nvPicPr>
          <p:cNvPr id="9" name="Billede 8">
            <a:extLst>
              <a:ext uri="{FF2B5EF4-FFF2-40B4-BE49-F238E27FC236}">
                <a16:creationId xmlns:a16="http://schemas.microsoft.com/office/drawing/2014/main" id="{BBC9B888-0EF6-441F-9B9B-D813231FC2E9}"/>
              </a:ext>
            </a:extLst>
          </p:cNvPr>
          <p:cNvPicPr>
            <a:picLocks noChangeAspect="1"/>
          </p:cNvPicPr>
          <p:nvPr/>
        </p:nvPicPr>
        <p:blipFill>
          <a:blip r:embed="rId4"/>
          <a:stretch>
            <a:fillRect/>
          </a:stretch>
        </p:blipFill>
        <p:spPr>
          <a:xfrm>
            <a:off x="1792466" y="4447909"/>
            <a:ext cx="3308469" cy="431715"/>
          </a:xfrm>
          <a:prstGeom prst="rect">
            <a:avLst/>
          </a:prstGeom>
        </p:spPr>
      </p:pic>
    </p:spTree>
    <p:extLst>
      <p:ext uri="{BB962C8B-B14F-4D97-AF65-F5344CB8AC3E}">
        <p14:creationId xmlns:p14="http://schemas.microsoft.com/office/powerpoint/2010/main" val="91129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FE7884E4-48B8-4217-85C1-B625E2BDAB0A}"/>
              </a:ext>
            </a:extLst>
          </p:cNvPr>
          <p:cNvPicPr>
            <a:picLocks noChangeAspect="1"/>
          </p:cNvPicPr>
          <p:nvPr/>
        </p:nvPicPr>
        <p:blipFill>
          <a:blip r:embed="rId3"/>
          <a:stretch>
            <a:fillRect/>
          </a:stretch>
        </p:blipFill>
        <p:spPr>
          <a:xfrm>
            <a:off x="0" y="110283"/>
            <a:ext cx="12192000" cy="6637434"/>
          </a:xfrm>
          <a:prstGeom prst="rect">
            <a:avLst/>
          </a:prstGeom>
        </p:spPr>
      </p:pic>
      <p:sp>
        <p:nvSpPr>
          <p:cNvPr id="4" name="Rektangel 3">
            <a:extLst>
              <a:ext uri="{FF2B5EF4-FFF2-40B4-BE49-F238E27FC236}">
                <a16:creationId xmlns:a16="http://schemas.microsoft.com/office/drawing/2014/main" id="{1709D087-1FE5-4499-88A1-E32D7D176485}"/>
              </a:ext>
            </a:extLst>
          </p:cNvPr>
          <p:cNvSpPr/>
          <p:nvPr/>
        </p:nvSpPr>
        <p:spPr>
          <a:xfrm>
            <a:off x="807084" y="1300480"/>
            <a:ext cx="11252835" cy="1659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ktangel 4">
            <a:extLst>
              <a:ext uri="{FF2B5EF4-FFF2-40B4-BE49-F238E27FC236}">
                <a16:creationId xmlns:a16="http://schemas.microsoft.com/office/drawing/2014/main" id="{6E22B998-4276-4C7B-9584-CA7919CACB61}"/>
              </a:ext>
            </a:extLst>
          </p:cNvPr>
          <p:cNvSpPr/>
          <p:nvPr/>
        </p:nvSpPr>
        <p:spPr>
          <a:xfrm>
            <a:off x="807083" y="3346011"/>
            <a:ext cx="11252835" cy="1659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ktangel 5">
            <a:extLst>
              <a:ext uri="{FF2B5EF4-FFF2-40B4-BE49-F238E27FC236}">
                <a16:creationId xmlns:a16="http://schemas.microsoft.com/office/drawing/2014/main" id="{65B69898-AC53-4330-95B8-51B2F90FE94E}"/>
              </a:ext>
            </a:extLst>
          </p:cNvPr>
          <p:cNvSpPr/>
          <p:nvPr/>
        </p:nvSpPr>
        <p:spPr>
          <a:xfrm>
            <a:off x="807084" y="5349193"/>
            <a:ext cx="11252835" cy="1659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6836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fontScale="92500" lnSpcReduction="20000"/>
          </a:bodyPr>
          <a:lstStyle/>
          <a:p>
            <a:pPr marL="310896" lvl="2" indent="0">
              <a:buNone/>
            </a:pPr>
            <a:r>
              <a:rPr lang="en-US" sz="2600" dirty="0"/>
              <a:t>Using microeconometrics and decomposition it is found that</a:t>
            </a:r>
          </a:p>
          <a:p>
            <a:pPr lvl="2"/>
            <a:r>
              <a:rPr lang="en-US" sz="2200" dirty="0"/>
              <a:t>Aggregate figures are misleading</a:t>
            </a:r>
          </a:p>
          <a:p>
            <a:pPr lvl="2"/>
            <a:r>
              <a:rPr lang="en-US" sz="2200" dirty="0"/>
              <a:t> Regional convergence in returns to wages from:</a:t>
            </a:r>
          </a:p>
          <a:p>
            <a:pPr lvl="3"/>
            <a:r>
              <a:rPr lang="en-US" sz="2200" dirty="0"/>
              <a:t> Education, experience, gender, and regional fixed effects </a:t>
            </a:r>
            <a:r>
              <a:rPr lang="en-US" sz="2200" dirty="0">
                <a:sym typeface="Wingdings" panose="05000000000000000000" pitchFamily="2" charset="2"/>
              </a:rPr>
              <a:t> </a:t>
            </a:r>
            <a:r>
              <a:rPr lang="en-US" sz="2200" dirty="0"/>
              <a:t>no wage level effect</a:t>
            </a:r>
          </a:p>
          <a:p>
            <a:pPr marL="310896" lvl="2" indent="0">
              <a:spcBef>
                <a:spcPts val="800"/>
              </a:spcBef>
              <a:buNone/>
            </a:pPr>
            <a:r>
              <a:rPr lang="en-US" sz="2600" dirty="0">
                <a:solidFill>
                  <a:schemeClr val="bg1">
                    <a:lumMod val="85000"/>
                  </a:schemeClr>
                </a:solidFill>
              </a:rPr>
              <a:t>Explanations of larger average wage growth in London and the South East</a:t>
            </a:r>
          </a:p>
          <a:p>
            <a:pPr marL="630000" lvl="2" indent="-280800">
              <a:buFont typeface="+mj-lt"/>
              <a:buAutoNum type="arabicPeriod"/>
            </a:pPr>
            <a:r>
              <a:rPr lang="en-US" sz="2200" dirty="0">
                <a:solidFill>
                  <a:schemeClr val="bg1">
                    <a:lumMod val="85000"/>
                  </a:schemeClr>
                </a:solidFill>
                <a:sym typeface="Wingdings" pitchFamily="2" charset="2"/>
              </a:rPr>
              <a:t>London initially had lower returns to education</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Catch up effect: Disaggregate convergence in returns to education</a:t>
            </a:r>
            <a:br>
              <a:rPr lang="en-US" sz="2200" dirty="0">
                <a:solidFill>
                  <a:schemeClr val="bg1">
                    <a:lumMod val="85000"/>
                  </a:schemeClr>
                </a:solidFill>
                <a:sym typeface="Wingdings" pitchFamily="2" charset="2"/>
              </a:rPr>
            </a:br>
            <a:r>
              <a:rPr lang="en-US" sz="2200" dirty="0">
                <a:solidFill>
                  <a:schemeClr val="bg1">
                    <a:lumMod val="85000"/>
                  </a:schemeClr>
                </a:solidFill>
                <a:sym typeface="Wingdings" pitchFamily="2" charset="2"/>
              </a:rPr>
              <a:t> Aggregate divergence in income between regions</a:t>
            </a:r>
          </a:p>
          <a:p>
            <a:pPr marL="630000" lvl="2" indent="-280800">
              <a:buFont typeface="+mj-lt"/>
              <a:buAutoNum type="arabicPeriod"/>
            </a:pPr>
            <a:r>
              <a:rPr lang="en-US" sz="2200" dirty="0">
                <a:solidFill>
                  <a:schemeClr val="bg1">
                    <a:lumMod val="85000"/>
                  </a:schemeClr>
                </a:solidFill>
                <a:sym typeface="Wingdings" pitchFamily="2" charset="2"/>
              </a:rPr>
              <a:t>Growing inequality between skilled and unskilled</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Uneven spatial distribution of human capital  Aggregate divergence in income</a:t>
            </a:r>
          </a:p>
          <a:p>
            <a:pPr marL="630000" lvl="2" indent="-280800">
              <a:buFont typeface="+mj-lt"/>
              <a:buAutoNum type="arabicPeriod"/>
            </a:pPr>
            <a:r>
              <a:rPr lang="en-US" sz="2200" dirty="0">
                <a:solidFill>
                  <a:schemeClr val="bg1">
                    <a:lumMod val="85000"/>
                  </a:schemeClr>
                </a:solidFill>
                <a:sym typeface="Wingdings" pitchFamily="2" charset="2"/>
              </a:rPr>
              <a:t>Growth in average level of education attained relative to other regions</a:t>
            </a:r>
          </a:p>
          <a:p>
            <a:pPr marL="630000" lvl="2" indent="-280800">
              <a:buFont typeface="+mj-lt"/>
              <a:buAutoNum type="arabicPeriod"/>
            </a:pPr>
            <a:r>
              <a:rPr lang="en-US" sz="2200" dirty="0">
                <a:solidFill>
                  <a:schemeClr val="bg1">
                    <a:lumMod val="85000"/>
                  </a:schemeClr>
                </a:solidFill>
                <a:sym typeface="Wingdings" pitchFamily="2" charset="2"/>
              </a:rPr>
              <a:t>London initially had higher female participation and less discrimination in wages</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Regional convergence in gender participation  Regional divergence in average wage</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14</a:t>
            </a:fld>
            <a:endParaRPr lang="en-US" dirty="0"/>
          </a:p>
        </p:txBody>
      </p:sp>
    </p:spTree>
    <p:extLst>
      <p:ext uri="{BB962C8B-B14F-4D97-AF65-F5344CB8AC3E}">
        <p14:creationId xmlns:p14="http://schemas.microsoft.com/office/powerpoint/2010/main" val="309231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fontScale="92500" lnSpcReduction="20000"/>
          </a:bodyPr>
          <a:lstStyle/>
          <a:p>
            <a:pPr marL="310896" lvl="2" indent="0">
              <a:buNone/>
            </a:pPr>
            <a:r>
              <a:rPr lang="en-US" sz="2600" dirty="0">
                <a:solidFill>
                  <a:schemeClr val="bg1">
                    <a:lumMod val="85000"/>
                  </a:schemeClr>
                </a:solidFill>
              </a:rPr>
              <a:t>Using microeconometrics and decomposition it is found that</a:t>
            </a:r>
          </a:p>
          <a:p>
            <a:pPr lvl="2"/>
            <a:r>
              <a:rPr lang="en-US" sz="2200" dirty="0">
                <a:solidFill>
                  <a:schemeClr val="bg1">
                    <a:lumMod val="85000"/>
                  </a:schemeClr>
                </a:solidFill>
              </a:rPr>
              <a:t>Aggregate figures are misleading</a:t>
            </a:r>
          </a:p>
          <a:p>
            <a:pPr lvl="2"/>
            <a:r>
              <a:rPr lang="en-US" sz="2200" dirty="0">
                <a:solidFill>
                  <a:schemeClr val="bg1">
                    <a:lumMod val="85000"/>
                  </a:schemeClr>
                </a:solidFill>
              </a:rPr>
              <a:t> Regional convergence in returns to wages from:</a:t>
            </a:r>
          </a:p>
          <a:p>
            <a:pPr lvl="3"/>
            <a:r>
              <a:rPr lang="en-US" sz="2200" dirty="0">
                <a:solidFill>
                  <a:schemeClr val="bg1">
                    <a:lumMod val="85000"/>
                  </a:schemeClr>
                </a:solidFill>
              </a:rPr>
              <a:t> Education, experience, gender, and regional fixed effects </a:t>
            </a:r>
            <a:r>
              <a:rPr lang="en-US" sz="2200" dirty="0">
                <a:solidFill>
                  <a:schemeClr val="bg1">
                    <a:lumMod val="85000"/>
                  </a:schemeClr>
                </a:solidFill>
                <a:sym typeface="Wingdings" panose="05000000000000000000" pitchFamily="2" charset="2"/>
              </a:rPr>
              <a:t> </a:t>
            </a:r>
            <a:r>
              <a:rPr lang="en-US" sz="2200" dirty="0">
                <a:solidFill>
                  <a:schemeClr val="bg1">
                    <a:lumMod val="85000"/>
                  </a:schemeClr>
                </a:solidFill>
              </a:rPr>
              <a:t>no wage level effect</a:t>
            </a:r>
          </a:p>
          <a:p>
            <a:pPr marL="310896" lvl="2" indent="0">
              <a:spcBef>
                <a:spcPts val="800"/>
              </a:spcBef>
              <a:buNone/>
            </a:pPr>
            <a:r>
              <a:rPr lang="en-US" sz="2600" dirty="0"/>
              <a:t>Explanations of larger average wage growth in London and the South East</a:t>
            </a:r>
          </a:p>
          <a:p>
            <a:pPr marL="630000" lvl="2" indent="-280800">
              <a:buFont typeface="+mj-lt"/>
              <a:buAutoNum type="arabicPeriod"/>
            </a:pPr>
            <a:r>
              <a:rPr lang="en-US" sz="2200" dirty="0">
                <a:sym typeface="Wingdings" pitchFamily="2" charset="2"/>
              </a:rPr>
              <a:t>London initially had lower returns to education</a:t>
            </a:r>
          </a:p>
          <a:p>
            <a:pPr marL="838404" lvl="3" indent="-342900">
              <a:buFont typeface="Wingdings" panose="05000000000000000000" pitchFamily="2" charset="2"/>
              <a:buChar char="Ø"/>
            </a:pPr>
            <a:r>
              <a:rPr lang="en-US" sz="2200" dirty="0">
                <a:sym typeface="Wingdings" pitchFamily="2" charset="2"/>
              </a:rPr>
              <a:t>Catch up effect: Disaggregate convergence in returns to education</a:t>
            </a:r>
            <a:br>
              <a:rPr lang="en-US" sz="2200" dirty="0">
                <a:sym typeface="Wingdings" pitchFamily="2" charset="2"/>
              </a:rPr>
            </a:br>
            <a:r>
              <a:rPr lang="en-US" sz="2200" dirty="0">
                <a:sym typeface="Wingdings" pitchFamily="2" charset="2"/>
              </a:rPr>
              <a:t> Aggregate divergence in income between regions</a:t>
            </a:r>
          </a:p>
          <a:p>
            <a:pPr marL="630000" lvl="2" indent="-280800">
              <a:buFont typeface="+mj-lt"/>
              <a:buAutoNum type="arabicPeriod"/>
            </a:pPr>
            <a:r>
              <a:rPr lang="en-US" sz="2200" dirty="0">
                <a:sym typeface="Wingdings" pitchFamily="2" charset="2"/>
              </a:rPr>
              <a:t>Growth in average level of education attained relative to other regions</a:t>
            </a:r>
          </a:p>
          <a:p>
            <a:pPr marL="630000" lvl="2" indent="-280800">
              <a:buFont typeface="+mj-lt"/>
              <a:buAutoNum type="arabicPeriod"/>
            </a:pPr>
            <a:r>
              <a:rPr lang="en-US" sz="2200" dirty="0">
                <a:solidFill>
                  <a:schemeClr val="bg1">
                    <a:lumMod val="85000"/>
                  </a:schemeClr>
                </a:solidFill>
                <a:sym typeface="Wingdings" pitchFamily="2" charset="2"/>
              </a:rPr>
              <a:t>Growing inequality between skilled and unskilled</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Uneven spatial distribution of human capital  Aggregate divergence in income</a:t>
            </a:r>
          </a:p>
          <a:p>
            <a:pPr marL="630000" lvl="2" indent="-280800">
              <a:buFont typeface="+mj-lt"/>
              <a:buAutoNum type="arabicPeriod"/>
            </a:pPr>
            <a:r>
              <a:rPr lang="en-US" sz="2200" dirty="0">
                <a:solidFill>
                  <a:schemeClr val="bg1">
                    <a:lumMod val="85000"/>
                  </a:schemeClr>
                </a:solidFill>
                <a:sym typeface="Wingdings" pitchFamily="2" charset="2"/>
              </a:rPr>
              <a:t>London initially had higher female participation and less discrimination in wages</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Regional convergence in gender participation  Regional divergence in average wage</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15</a:t>
            </a:fld>
            <a:endParaRPr lang="en-US" dirty="0"/>
          </a:p>
        </p:txBody>
      </p:sp>
    </p:spTree>
    <p:extLst>
      <p:ext uri="{BB962C8B-B14F-4D97-AF65-F5344CB8AC3E}">
        <p14:creationId xmlns:p14="http://schemas.microsoft.com/office/powerpoint/2010/main" val="3135353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fontScale="92500" lnSpcReduction="20000"/>
          </a:bodyPr>
          <a:lstStyle/>
          <a:p>
            <a:pPr marL="310896" lvl="2" indent="0">
              <a:buNone/>
            </a:pPr>
            <a:r>
              <a:rPr lang="en-US" sz="2600" dirty="0">
                <a:solidFill>
                  <a:schemeClr val="bg1">
                    <a:lumMod val="85000"/>
                  </a:schemeClr>
                </a:solidFill>
              </a:rPr>
              <a:t>Using microeconometrics and decomposition it is found that</a:t>
            </a:r>
          </a:p>
          <a:p>
            <a:pPr lvl="2"/>
            <a:r>
              <a:rPr lang="en-US" sz="2200" dirty="0">
                <a:solidFill>
                  <a:schemeClr val="bg1">
                    <a:lumMod val="85000"/>
                  </a:schemeClr>
                </a:solidFill>
              </a:rPr>
              <a:t>Aggregate figures are misleading</a:t>
            </a:r>
          </a:p>
          <a:p>
            <a:pPr lvl="2"/>
            <a:r>
              <a:rPr lang="en-US" sz="2200" dirty="0">
                <a:solidFill>
                  <a:schemeClr val="bg1">
                    <a:lumMod val="85000"/>
                  </a:schemeClr>
                </a:solidFill>
              </a:rPr>
              <a:t> Regional convergence in returns to wages from:</a:t>
            </a:r>
          </a:p>
          <a:p>
            <a:pPr lvl="3"/>
            <a:r>
              <a:rPr lang="en-US" sz="2200" dirty="0">
                <a:solidFill>
                  <a:schemeClr val="bg1">
                    <a:lumMod val="85000"/>
                  </a:schemeClr>
                </a:solidFill>
              </a:rPr>
              <a:t> Education, experience, gender, and regional fixed effects </a:t>
            </a:r>
            <a:r>
              <a:rPr lang="en-US" sz="2200" dirty="0">
                <a:solidFill>
                  <a:schemeClr val="bg1">
                    <a:lumMod val="85000"/>
                  </a:schemeClr>
                </a:solidFill>
                <a:sym typeface="Wingdings" panose="05000000000000000000" pitchFamily="2" charset="2"/>
              </a:rPr>
              <a:t> </a:t>
            </a:r>
            <a:r>
              <a:rPr lang="en-US" sz="2200" dirty="0">
                <a:solidFill>
                  <a:schemeClr val="bg1">
                    <a:lumMod val="85000"/>
                  </a:schemeClr>
                </a:solidFill>
              </a:rPr>
              <a:t>no wage level effect</a:t>
            </a:r>
          </a:p>
          <a:p>
            <a:pPr marL="310896" lvl="2" indent="0">
              <a:spcBef>
                <a:spcPts val="800"/>
              </a:spcBef>
              <a:buNone/>
            </a:pPr>
            <a:r>
              <a:rPr lang="en-US" sz="2600" dirty="0"/>
              <a:t>Explanations of larger average wage growth in London and the South East</a:t>
            </a:r>
          </a:p>
          <a:p>
            <a:pPr marL="630000" lvl="2" indent="-280800">
              <a:buFont typeface="+mj-lt"/>
              <a:buAutoNum type="arabicPeriod"/>
            </a:pPr>
            <a:r>
              <a:rPr lang="en-US" sz="2200" dirty="0">
                <a:solidFill>
                  <a:schemeClr val="bg1">
                    <a:lumMod val="85000"/>
                  </a:schemeClr>
                </a:solidFill>
                <a:sym typeface="Wingdings" pitchFamily="2" charset="2"/>
              </a:rPr>
              <a:t>London initially had lower returns to education</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Catch up effect: Disaggregate convergence in returns to education</a:t>
            </a:r>
            <a:br>
              <a:rPr lang="en-US" sz="2200" dirty="0">
                <a:solidFill>
                  <a:schemeClr val="bg1">
                    <a:lumMod val="85000"/>
                  </a:schemeClr>
                </a:solidFill>
                <a:sym typeface="Wingdings" pitchFamily="2" charset="2"/>
              </a:rPr>
            </a:br>
            <a:r>
              <a:rPr lang="en-US" sz="2200" dirty="0">
                <a:solidFill>
                  <a:schemeClr val="bg1">
                    <a:lumMod val="85000"/>
                  </a:schemeClr>
                </a:solidFill>
                <a:sym typeface="Wingdings" pitchFamily="2" charset="2"/>
              </a:rPr>
              <a:t> Aggregate divergence in income between regions</a:t>
            </a:r>
          </a:p>
          <a:p>
            <a:pPr marL="630000" lvl="2" indent="-280800">
              <a:buFont typeface="+mj-lt"/>
              <a:buAutoNum type="arabicPeriod"/>
            </a:pPr>
            <a:r>
              <a:rPr lang="en-US" sz="2200" dirty="0">
                <a:solidFill>
                  <a:schemeClr val="bg1">
                    <a:lumMod val="85000"/>
                  </a:schemeClr>
                </a:solidFill>
                <a:sym typeface="Wingdings" pitchFamily="2" charset="2"/>
              </a:rPr>
              <a:t>Growth in average level of education attained relative to other regions</a:t>
            </a:r>
          </a:p>
          <a:p>
            <a:pPr marL="630000" lvl="2" indent="-280800">
              <a:buFont typeface="+mj-lt"/>
              <a:buAutoNum type="arabicPeriod"/>
            </a:pPr>
            <a:r>
              <a:rPr lang="en-US" sz="2200" dirty="0">
                <a:sym typeface="Wingdings" pitchFamily="2" charset="2"/>
              </a:rPr>
              <a:t>Growing inequality between skilled and unskilled</a:t>
            </a:r>
          </a:p>
          <a:p>
            <a:pPr marL="838404" lvl="3" indent="-342900">
              <a:buFont typeface="Wingdings" panose="05000000000000000000" pitchFamily="2" charset="2"/>
              <a:buChar char="Ø"/>
            </a:pPr>
            <a:r>
              <a:rPr lang="en-US" sz="2200" dirty="0">
                <a:sym typeface="Wingdings" pitchFamily="2" charset="2"/>
              </a:rPr>
              <a:t>Uneven spatial distribution of human capital  Aggregate divergence in income</a:t>
            </a:r>
          </a:p>
          <a:p>
            <a:pPr marL="630000" lvl="2" indent="-280800">
              <a:buFont typeface="+mj-lt"/>
              <a:buAutoNum type="arabicPeriod"/>
            </a:pPr>
            <a:r>
              <a:rPr lang="en-US" sz="2200" dirty="0">
                <a:sym typeface="Wingdings" pitchFamily="2" charset="2"/>
              </a:rPr>
              <a:t>London initially had higher female participation and less discrimination in wages</a:t>
            </a:r>
          </a:p>
          <a:p>
            <a:pPr marL="838404" lvl="3" indent="-342900">
              <a:buFont typeface="Wingdings" panose="05000000000000000000" pitchFamily="2" charset="2"/>
              <a:buChar char="Ø"/>
            </a:pPr>
            <a:r>
              <a:rPr lang="en-US" sz="2200" dirty="0">
                <a:sym typeface="Wingdings" pitchFamily="2" charset="2"/>
              </a:rPr>
              <a:t>Regional convergence in gender participation  Regional divergence in average wage</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16</a:t>
            </a:fld>
            <a:endParaRPr lang="en-US" dirty="0"/>
          </a:p>
        </p:txBody>
      </p:sp>
    </p:spTree>
    <p:extLst>
      <p:ext uri="{BB962C8B-B14F-4D97-AF65-F5344CB8AC3E}">
        <p14:creationId xmlns:p14="http://schemas.microsoft.com/office/powerpoint/2010/main" val="2695862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94792"/>
            <a:ext cx="10263632" cy="4175912"/>
          </a:xfrm>
        </p:spPr>
        <p:txBody>
          <a:bodyPr>
            <a:normAutofit fontScale="62500" lnSpcReduction="20000"/>
          </a:bodyPr>
          <a:lstStyle/>
          <a:p>
            <a:pPr marL="310896" lvl="2" indent="0">
              <a:spcBef>
                <a:spcPts val="800"/>
              </a:spcBef>
              <a:buNone/>
            </a:pPr>
            <a:r>
              <a:rPr lang="en-US" sz="3500" dirty="0"/>
              <a:t>Results</a:t>
            </a:r>
          </a:p>
          <a:p>
            <a:pPr lvl="2">
              <a:spcBef>
                <a:spcPts val="400"/>
              </a:spcBef>
            </a:pPr>
            <a:r>
              <a:rPr lang="en-US" sz="3200" dirty="0"/>
              <a:t>All through the period 1982-1997 London and South East had</a:t>
            </a:r>
          </a:p>
          <a:p>
            <a:pPr lvl="3"/>
            <a:r>
              <a:rPr lang="en-US" sz="3000" dirty="0"/>
              <a:t>Higher returns to </a:t>
            </a:r>
            <a:r>
              <a:rPr lang="en-US" sz="3000" u="sng" dirty="0"/>
              <a:t>regional fixed effects</a:t>
            </a:r>
            <a:r>
              <a:rPr lang="en-US" sz="3000" dirty="0"/>
              <a:t> despite convergence</a:t>
            </a:r>
          </a:p>
          <a:p>
            <a:pPr lvl="3"/>
            <a:r>
              <a:rPr lang="en-US" sz="3000" dirty="0"/>
              <a:t>Lower returns to </a:t>
            </a:r>
            <a:r>
              <a:rPr lang="en-US" sz="3000" u="sng" dirty="0"/>
              <a:t>education</a:t>
            </a:r>
            <a:r>
              <a:rPr lang="en-US" sz="3000" dirty="0"/>
              <a:t> despite convergence</a:t>
            </a:r>
          </a:p>
          <a:p>
            <a:pPr lvl="2">
              <a:spcBef>
                <a:spcPts val="400"/>
              </a:spcBef>
            </a:pPr>
            <a:r>
              <a:rPr lang="en-US" sz="3200" dirty="0"/>
              <a:t>By 1997 the metropolitan area had the highest return to </a:t>
            </a:r>
            <a:r>
              <a:rPr lang="en-US" sz="3200" u="sng" dirty="0"/>
              <a:t>experience</a:t>
            </a:r>
            <a:r>
              <a:rPr lang="en-US" sz="3200" dirty="0"/>
              <a:t> from the lowest in 1982.</a:t>
            </a:r>
          </a:p>
          <a:p>
            <a:pPr lvl="2">
              <a:spcBef>
                <a:spcPts val="400"/>
              </a:spcBef>
            </a:pPr>
            <a:r>
              <a:rPr lang="en-US" sz="3200" dirty="0"/>
              <a:t>Agglomeration movement (urbanization) </a:t>
            </a:r>
            <a:r>
              <a:rPr lang="en-US" sz="3200" dirty="0">
                <a:sym typeface="Wingdings" panose="05000000000000000000" pitchFamily="2" charset="2"/>
              </a:rPr>
              <a:t></a:t>
            </a:r>
            <a:r>
              <a:rPr lang="en-US" sz="3200" dirty="0"/>
              <a:t> Housing prices grew more relative to other regions </a:t>
            </a:r>
            <a:r>
              <a:rPr lang="en-US" sz="3200" dirty="0">
                <a:sym typeface="Wingdings" panose="05000000000000000000" pitchFamily="2" charset="2"/>
              </a:rPr>
              <a:t> Housing unaffordable for low-skill workers  Change in skill composition</a:t>
            </a:r>
            <a:endParaRPr lang="en-US" sz="3200" dirty="0"/>
          </a:p>
          <a:p>
            <a:pPr marL="310896" lvl="2" indent="0">
              <a:spcBef>
                <a:spcPts val="800"/>
              </a:spcBef>
              <a:buNone/>
            </a:pPr>
            <a:r>
              <a:rPr lang="en-US" sz="3500" dirty="0">
                <a:solidFill>
                  <a:schemeClr val="bg1">
                    <a:lumMod val="85000"/>
                  </a:schemeClr>
                </a:solidFill>
              </a:rPr>
              <a:t>Implications</a:t>
            </a:r>
          </a:p>
          <a:p>
            <a:pPr lvl="2">
              <a:spcBef>
                <a:spcPts val="400"/>
              </a:spcBef>
            </a:pPr>
            <a:r>
              <a:rPr lang="en-US" sz="3200" u="sng" dirty="0">
                <a:solidFill>
                  <a:schemeClr val="bg1">
                    <a:lumMod val="85000"/>
                  </a:schemeClr>
                </a:solidFill>
              </a:rPr>
              <a:t>Omitted ability bias</a:t>
            </a:r>
            <a:r>
              <a:rPr lang="en-US" sz="3200" dirty="0">
                <a:solidFill>
                  <a:schemeClr val="bg1">
                    <a:lumMod val="85000"/>
                  </a:schemeClr>
                </a:solidFill>
              </a:rPr>
              <a:t> and the </a:t>
            </a:r>
            <a:r>
              <a:rPr lang="en-US" sz="3200" u="sng" dirty="0">
                <a:solidFill>
                  <a:schemeClr val="bg1">
                    <a:lumMod val="85000"/>
                  </a:schemeClr>
                </a:solidFill>
              </a:rPr>
              <a:t>wage level theory</a:t>
            </a:r>
            <a:endParaRPr lang="en-US" sz="3200" dirty="0">
              <a:solidFill>
                <a:schemeClr val="bg1">
                  <a:lumMod val="85000"/>
                </a:schemeClr>
              </a:solidFill>
            </a:endParaRPr>
          </a:p>
          <a:p>
            <a:pPr lvl="3"/>
            <a:r>
              <a:rPr lang="en-US" sz="3000" dirty="0">
                <a:solidFill>
                  <a:schemeClr val="bg1">
                    <a:lumMod val="85000"/>
                  </a:schemeClr>
                </a:solidFill>
              </a:rPr>
              <a:t>Against: No fixed effect of being in the metropolitan area</a:t>
            </a:r>
          </a:p>
          <a:p>
            <a:pPr lvl="2">
              <a:spcBef>
                <a:spcPts val="400"/>
              </a:spcBef>
            </a:pPr>
            <a:r>
              <a:rPr lang="en-US" sz="3200" dirty="0">
                <a:solidFill>
                  <a:schemeClr val="bg1">
                    <a:lumMod val="85000"/>
                  </a:schemeClr>
                </a:solidFill>
                <a:sym typeface="Wingdings" panose="05000000000000000000" pitchFamily="2" charset="2"/>
              </a:rPr>
              <a:t>The wage growth theory:</a:t>
            </a:r>
          </a:p>
          <a:p>
            <a:pPr lvl="3"/>
            <a:r>
              <a:rPr lang="en-US" sz="3000" dirty="0">
                <a:solidFill>
                  <a:schemeClr val="bg1">
                    <a:lumMod val="85000"/>
                  </a:schemeClr>
                </a:solidFill>
              </a:rPr>
              <a:t>For: Returns to education and experience accelerate in the metropolitan area over the period </a:t>
            </a:r>
            <a:r>
              <a:rPr lang="en-US" sz="3000" dirty="0">
                <a:solidFill>
                  <a:schemeClr val="bg1">
                    <a:lumMod val="85000"/>
                  </a:schemeClr>
                </a:solidFill>
                <a:sym typeface="Wingdings" panose="05000000000000000000" pitchFamily="2" charset="2"/>
              </a:rPr>
              <a:t> returns to experience the highest by 1997  </a:t>
            </a:r>
            <a:r>
              <a:rPr lang="en-US" sz="3000" dirty="0">
                <a:solidFill>
                  <a:schemeClr val="bg1">
                    <a:lumMod val="85000"/>
                  </a:schemeClr>
                </a:solidFill>
              </a:rPr>
              <a:t>accumulation of human capital is quicker?</a:t>
            </a:r>
          </a:p>
          <a:p>
            <a:pPr lvl="3"/>
            <a:r>
              <a:rPr lang="en-US" sz="3000" dirty="0">
                <a:solidFill>
                  <a:schemeClr val="bg1">
                    <a:lumMod val="85000"/>
                  </a:schemeClr>
                </a:solidFill>
                <a:sym typeface="Wingdings" panose="05000000000000000000" pitchFamily="2" charset="2"/>
              </a:rPr>
              <a:t>But: London is second to bottom in returns to education throughout  experience is more important?</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17</a:t>
            </a:fld>
            <a:endParaRPr lang="en-US" dirty="0"/>
          </a:p>
        </p:txBody>
      </p:sp>
    </p:spTree>
    <p:extLst>
      <p:ext uri="{BB962C8B-B14F-4D97-AF65-F5344CB8AC3E}">
        <p14:creationId xmlns:p14="http://schemas.microsoft.com/office/powerpoint/2010/main" val="50384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94792"/>
            <a:ext cx="10263632" cy="4175912"/>
          </a:xfrm>
        </p:spPr>
        <p:txBody>
          <a:bodyPr>
            <a:normAutofit fontScale="62500" lnSpcReduction="20000"/>
          </a:bodyPr>
          <a:lstStyle/>
          <a:p>
            <a:pPr marL="310896" lvl="2" indent="0">
              <a:spcBef>
                <a:spcPts val="800"/>
              </a:spcBef>
              <a:buNone/>
            </a:pPr>
            <a:r>
              <a:rPr lang="en-US" sz="3500" dirty="0">
                <a:solidFill>
                  <a:schemeClr val="bg1">
                    <a:lumMod val="85000"/>
                  </a:schemeClr>
                </a:solidFill>
              </a:rPr>
              <a:t>Results</a:t>
            </a:r>
          </a:p>
          <a:p>
            <a:pPr lvl="2">
              <a:spcBef>
                <a:spcPts val="400"/>
              </a:spcBef>
            </a:pPr>
            <a:r>
              <a:rPr lang="en-US" sz="3200" dirty="0">
                <a:solidFill>
                  <a:schemeClr val="bg1">
                    <a:lumMod val="85000"/>
                  </a:schemeClr>
                </a:solidFill>
              </a:rPr>
              <a:t>All through the period 1982-1997 London and South East had</a:t>
            </a:r>
          </a:p>
          <a:p>
            <a:pPr lvl="3"/>
            <a:r>
              <a:rPr lang="en-US" sz="3000" dirty="0">
                <a:solidFill>
                  <a:schemeClr val="bg1">
                    <a:lumMod val="85000"/>
                  </a:schemeClr>
                </a:solidFill>
              </a:rPr>
              <a:t>Higher returns to </a:t>
            </a:r>
            <a:r>
              <a:rPr lang="en-US" sz="3000" u="sng" dirty="0">
                <a:solidFill>
                  <a:schemeClr val="bg1">
                    <a:lumMod val="85000"/>
                  </a:schemeClr>
                </a:solidFill>
              </a:rPr>
              <a:t>regional fixed effects</a:t>
            </a:r>
            <a:r>
              <a:rPr lang="en-US" sz="3000" dirty="0">
                <a:solidFill>
                  <a:schemeClr val="bg1">
                    <a:lumMod val="85000"/>
                  </a:schemeClr>
                </a:solidFill>
              </a:rPr>
              <a:t> despite convergence</a:t>
            </a:r>
          </a:p>
          <a:p>
            <a:pPr lvl="3"/>
            <a:r>
              <a:rPr lang="en-US" sz="3000" dirty="0">
                <a:solidFill>
                  <a:schemeClr val="bg1">
                    <a:lumMod val="85000"/>
                  </a:schemeClr>
                </a:solidFill>
              </a:rPr>
              <a:t>Lower returns to </a:t>
            </a:r>
            <a:r>
              <a:rPr lang="en-US" sz="3000" u="sng" dirty="0">
                <a:solidFill>
                  <a:schemeClr val="bg1">
                    <a:lumMod val="85000"/>
                  </a:schemeClr>
                </a:solidFill>
              </a:rPr>
              <a:t>education</a:t>
            </a:r>
            <a:r>
              <a:rPr lang="en-US" sz="3000" dirty="0">
                <a:solidFill>
                  <a:schemeClr val="bg1">
                    <a:lumMod val="85000"/>
                  </a:schemeClr>
                </a:solidFill>
              </a:rPr>
              <a:t> despite convergence</a:t>
            </a:r>
          </a:p>
          <a:p>
            <a:pPr lvl="2">
              <a:spcBef>
                <a:spcPts val="400"/>
              </a:spcBef>
            </a:pPr>
            <a:r>
              <a:rPr lang="en-US" sz="3200" dirty="0">
                <a:solidFill>
                  <a:schemeClr val="bg1">
                    <a:lumMod val="85000"/>
                  </a:schemeClr>
                </a:solidFill>
              </a:rPr>
              <a:t>By 1997 the metropolitan area had the highest return to </a:t>
            </a:r>
            <a:r>
              <a:rPr lang="en-US" sz="3200" u="sng" dirty="0">
                <a:solidFill>
                  <a:schemeClr val="bg1">
                    <a:lumMod val="85000"/>
                  </a:schemeClr>
                </a:solidFill>
              </a:rPr>
              <a:t>experience</a:t>
            </a:r>
            <a:r>
              <a:rPr lang="en-US" sz="3200" dirty="0">
                <a:solidFill>
                  <a:schemeClr val="bg1">
                    <a:lumMod val="85000"/>
                  </a:schemeClr>
                </a:solidFill>
              </a:rPr>
              <a:t> from the lowest in 1982.</a:t>
            </a:r>
          </a:p>
          <a:p>
            <a:pPr lvl="2">
              <a:spcBef>
                <a:spcPts val="400"/>
              </a:spcBef>
            </a:pPr>
            <a:r>
              <a:rPr lang="en-US" sz="3200" dirty="0">
                <a:solidFill>
                  <a:schemeClr val="bg1">
                    <a:lumMod val="85000"/>
                  </a:schemeClr>
                </a:solidFill>
              </a:rPr>
              <a:t>Agglomeration movement (urbanization) </a:t>
            </a:r>
            <a:r>
              <a:rPr lang="en-US" sz="3200" dirty="0">
                <a:solidFill>
                  <a:schemeClr val="bg1">
                    <a:lumMod val="85000"/>
                  </a:schemeClr>
                </a:solidFill>
                <a:sym typeface="Wingdings" panose="05000000000000000000" pitchFamily="2" charset="2"/>
              </a:rPr>
              <a:t></a:t>
            </a:r>
            <a:r>
              <a:rPr lang="en-US" sz="3200" dirty="0">
                <a:solidFill>
                  <a:schemeClr val="bg1">
                    <a:lumMod val="85000"/>
                  </a:schemeClr>
                </a:solidFill>
              </a:rPr>
              <a:t> Housing prices grew more relative to other regions </a:t>
            </a:r>
            <a:r>
              <a:rPr lang="en-US" sz="3200" dirty="0">
                <a:solidFill>
                  <a:schemeClr val="bg1">
                    <a:lumMod val="85000"/>
                  </a:schemeClr>
                </a:solidFill>
                <a:sym typeface="Wingdings" panose="05000000000000000000" pitchFamily="2" charset="2"/>
              </a:rPr>
              <a:t> Housing unaffordable for low-skill workers  Change in skill composition</a:t>
            </a:r>
            <a:endParaRPr lang="en-US" sz="3200" dirty="0">
              <a:solidFill>
                <a:schemeClr val="bg1">
                  <a:lumMod val="85000"/>
                </a:schemeClr>
              </a:solidFill>
            </a:endParaRPr>
          </a:p>
          <a:p>
            <a:pPr marL="310896" lvl="2" indent="0">
              <a:spcBef>
                <a:spcPts val="800"/>
              </a:spcBef>
              <a:buNone/>
            </a:pPr>
            <a:r>
              <a:rPr lang="en-US" sz="3500" dirty="0"/>
              <a:t>Implications</a:t>
            </a:r>
          </a:p>
          <a:p>
            <a:pPr lvl="2">
              <a:spcBef>
                <a:spcPts val="400"/>
              </a:spcBef>
            </a:pPr>
            <a:r>
              <a:rPr lang="en-US" sz="3200" u="sng" dirty="0"/>
              <a:t>Omitted ability bias</a:t>
            </a:r>
            <a:r>
              <a:rPr lang="en-US" sz="3200" dirty="0"/>
              <a:t> and the </a:t>
            </a:r>
            <a:r>
              <a:rPr lang="en-US" sz="3200" u="sng" dirty="0"/>
              <a:t>wage level theory</a:t>
            </a:r>
            <a:endParaRPr lang="en-US" sz="3200" dirty="0"/>
          </a:p>
          <a:p>
            <a:pPr lvl="3"/>
            <a:r>
              <a:rPr lang="en-US" sz="3000" dirty="0"/>
              <a:t>Against: No fixed effect of being in the metropolitan area</a:t>
            </a:r>
          </a:p>
          <a:p>
            <a:pPr lvl="2">
              <a:spcBef>
                <a:spcPts val="400"/>
              </a:spcBef>
            </a:pPr>
            <a:r>
              <a:rPr lang="en-US" sz="3200" dirty="0">
                <a:sym typeface="Wingdings" panose="05000000000000000000" pitchFamily="2" charset="2"/>
              </a:rPr>
              <a:t>The wage growth theory:</a:t>
            </a:r>
          </a:p>
          <a:p>
            <a:pPr lvl="3"/>
            <a:r>
              <a:rPr lang="en-US" sz="3000" dirty="0"/>
              <a:t>For: Returns to education and experience accelerate in the metropolitan area over the period </a:t>
            </a:r>
            <a:r>
              <a:rPr lang="en-US" sz="3000" dirty="0">
                <a:sym typeface="Wingdings" panose="05000000000000000000" pitchFamily="2" charset="2"/>
              </a:rPr>
              <a:t> returns to experience the highest by 1997  </a:t>
            </a:r>
            <a:r>
              <a:rPr lang="en-US" sz="3000" dirty="0"/>
              <a:t>accumulation of human capital is quicker?</a:t>
            </a:r>
          </a:p>
          <a:p>
            <a:pPr lvl="3"/>
            <a:r>
              <a:rPr lang="en-US" sz="3000" dirty="0">
                <a:sym typeface="Wingdings" panose="05000000000000000000" pitchFamily="2" charset="2"/>
              </a:rPr>
              <a:t>But: London is second to bottom in returns to education throughout  experience is more important?</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18</a:t>
            </a:fld>
            <a:endParaRPr lang="en-US" dirty="0"/>
          </a:p>
        </p:txBody>
      </p:sp>
    </p:spTree>
    <p:extLst>
      <p:ext uri="{BB962C8B-B14F-4D97-AF65-F5344CB8AC3E}">
        <p14:creationId xmlns:p14="http://schemas.microsoft.com/office/powerpoint/2010/main" val="2281839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20071" cy="4023360"/>
          </a:xfrm>
        </p:spPr>
        <p:txBody>
          <a:bodyPr>
            <a:normAutofit/>
          </a:bodyPr>
          <a:lstStyle/>
          <a:p>
            <a:r>
              <a:rPr lang="en-US" sz="2400" dirty="0"/>
              <a:t>Omitted Ability Bias</a:t>
            </a:r>
          </a:p>
          <a:p>
            <a:r>
              <a:rPr lang="en-US" sz="2000" dirty="0">
                <a:sym typeface="Wingdings" pitchFamily="2" charset="2"/>
              </a:rPr>
              <a:t></a:t>
            </a:r>
            <a:r>
              <a:rPr lang="en-US" sz="2000" dirty="0"/>
              <a:t> Theory goes that urban citizens should have a higher inherent ability </a:t>
            </a:r>
            <a:r>
              <a:rPr lang="en-US" sz="2000" dirty="0">
                <a:sym typeface="Wingdings" panose="05000000000000000000" pitchFamily="2" charset="2"/>
              </a:rPr>
              <a:t> </a:t>
            </a:r>
            <a:r>
              <a:rPr lang="en-US" sz="2000" dirty="0"/>
              <a:t>characteristics related to ability should be higher for those born in cities</a:t>
            </a:r>
            <a:endParaRPr lang="de-DE" sz="2000" dirty="0"/>
          </a:p>
          <a:p>
            <a:r>
              <a:rPr lang="en-US" sz="2000" dirty="0">
                <a:sym typeface="Wingdings" pitchFamily="2" charset="2"/>
              </a:rPr>
              <a:t></a:t>
            </a:r>
            <a:r>
              <a:rPr lang="en-US" sz="2000" dirty="0"/>
              <a:t> Predict that productivity depends on place of birth of oneself and one’s parents</a:t>
            </a:r>
          </a:p>
          <a:p>
            <a:pPr marL="0" lvl="0" indent="0">
              <a:buNone/>
            </a:pPr>
            <a:r>
              <a:rPr lang="en-US" sz="2000" dirty="0"/>
              <a:t>I</a:t>
            </a:r>
            <a:r>
              <a:rPr lang="en-US" sz="2400" dirty="0"/>
              <a:t>f the urban wage premium is real and not due to omitted ability bias, is it a wage level or a wage growth phenomenon?</a:t>
            </a:r>
            <a:endParaRPr lang="de-DE" sz="2400" dirty="0"/>
          </a:p>
          <a:p>
            <a:pPr lvl="1"/>
            <a:r>
              <a:rPr lang="en-US" sz="2000" dirty="0"/>
              <a:t>If wage level </a:t>
            </a:r>
            <a:r>
              <a:rPr lang="en-US" sz="2000" dirty="0">
                <a:sym typeface="Wingdings" panose="05000000000000000000" pitchFamily="2" charset="2"/>
              </a:rPr>
              <a:t></a:t>
            </a:r>
            <a:r>
              <a:rPr lang="en-US" sz="2000" dirty="0"/>
              <a:t> Workers who come to the city immediately receive a wage gain</a:t>
            </a:r>
            <a:endParaRPr lang="de-DE" sz="2000" dirty="0"/>
          </a:p>
          <a:p>
            <a:pPr lvl="1"/>
            <a:r>
              <a:rPr lang="en-US" sz="2000" dirty="0"/>
              <a:t>If wage growth </a:t>
            </a:r>
            <a:r>
              <a:rPr lang="en-US" sz="2000" dirty="0">
                <a:sym typeface="Wingdings" panose="05000000000000000000" pitchFamily="2" charset="2"/>
              </a:rPr>
              <a:t> </a:t>
            </a:r>
            <a:r>
              <a:rPr lang="en-US" sz="2000" dirty="0"/>
              <a:t>Suggest that the benefits of cities might only accrue over time, and workers who leave cities might not face wage losses</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19</a:t>
            </a:fld>
            <a:endParaRPr lang="en-US" dirty="0"/>
          </a:p>
        </p:txBody>
      </p:sp>
    </p:spTree>
    <p:extLst>
      <p:ext uri="{BB962C8B-B14F-4D97-AF65-F5344CB8AC3E}">
        <p14:creationId xmlns:p14="http://schemas.microsoft.com/office/powerpoint/2010/main" val="2422971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8D5BE12C-4CC1-DE45-8C44-43CFC781A2A4}"/>
              </a:ext>
            </a:extLst>
          </p:cNvPr>
          <p:cNvSpPr>
            <a:spLocks noGrp="1"/>
          </p:cNvSpPr>
          <p:nvPr>
            <p:ph type="title"/>
          </p:nvPr>
        </p:nvSpPr>
        <p:spPr>
          <a:xfrm>
            <a:off x="1024129" y="585216"/>
            <a:ext cx="3779085" cy="1499616"/>
          </a:xfrm>
        </p:spPr>
        <p:txBody>
          <a:bodyPr>
            <a:normAutofit/>
          </a:bodyPr>
          <a:lstStyle/>
          <a:p>
            <a:r>
              <a:rPr lang="en-US" sz="4400" dirty="0">
                <a:solidFill>
                  <a:schemeClr val="tx1"/>
                </a:solidFill>
              </a:rPr>
              <a:t>Structure</a:t>
            </a:r>
          </a:p>
        </p:txBody>
      </p:sp>
      <p:cxnSp>
        <p:nvCxnSpPr>
          <p:cNvPr id="23" name="Straight Connector 22">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27F45145-283E-464F-AF2D-5194354DE1AA}"/>
              </a:ext>
            </a:extLst>
          </p:cNvPr>
          <p:cNvSpPr>
            <a:spLocks noGrp="1"/>
          </p:cNvSpPr>
          <p:nvPr>
            <p:ph idx="1"/>
          </p:nvPr>
        </p:nvSpPr>
        <p:spPr>
          <a:xfrm>
            <a:off x="1024129" y="2286000"/>
            <a:ext cx="4154540" cy="3931920"/>
          </a:xfrm>
        </p:spPr>
        <p:txBody>
          <a:bodyPr>
            <a:normAutofit/>
          </a:bodyPr>
          <a:lstStyle/>
          <a:p>
            <a:pPr marL="0" indent="0">
              <a:buNone/>
            </a:pPr>
            <a:r>
              <a:rPr lang="en-US" dirty="0"/>
              <a:t>   I. Relevance</a:t>
            </a:r>
          </a:p>
          <a:p>
            <a:pPr marL="0" indent="0">
              <a:buNone/>
            </a:pPr>
            <a:r>
              <a:rPr lang="en-US" dirty="0"/>
              <a:t>  II. Theoretical Background</a:t>
            </a:r>
          </a:p>
          <a:p>
            <a:r>
              <a:rPr lang="en-US" dirty="0"/>
              <a:t>III. Empirical Evidence</a:t>
            </a:r>
          </a:p>
          <a:p>
            <a:pPr lvl="1"/>
            <a:r>
              <a:rPr lang="en-US" dirty="0"/>
              <a:t>UK: Duranton &amp; Monastiriotis (2000)</a:t>
            </a:r>
          </a:p>
          <a:p>
            <a:pPr lvl="1"/>
            <a:r>
              <a:rPr lang="en-US" dirty="0"/>
              <a:t>US: Glaeser &amp; Maré (2001)</a:t>
            </a:r>
          </a:p>
          <a:p>
            <a:pPr lvl="1"/>
            <a:r>
              <a:rPr lang="en-US" dirty="0"/>
              <a:t>Fr: Combes, Duranton &amp; Gobillon (2008)</a:t>
            </a:r>
          </a:p>
          <a:p>
            <a:pPr lvl="1"/>
            <a:r>
              <a:rPr lang="en-US" dirty="0"/>
              <a:t>Five OECD countries: Ahrend,  Farchy, Kaplanis &amp; Lembcke (2017)</a:t>
            </a:r>
          </a:p>
          <a:p>
            <a:pPr marL="128016" lvl="1" indent="0">
              <a:buNone/>
            </a:pPr>
            <a:r>
              <a:rPr lang="en-US" sz="2200" dirty="0"/>
              <a:t>IV. Other available datasets</a:t>
            </a:r>
          </a:p>
          <a:p>
            <a:pPr marL="128016" lvl="1" indent="0">
              <a:buNone/>
            </a:pPr>
            <a:r>
              <a:rPr lang="en-US" sz="2200" dirty="0"/>
              <a:t> V. Conclusion</a:t>
            </a:r>
          </a:p>
          <a:p>
            <a:pPr marL="128016" lvl="1" indent="0">
              <a:buNone/>
            </a:pPr>
            <a:endParaRPr lang="en-US" sz="2200" dirty="0"/>
          </a:p>
        </p:txBody>
      </p:sp>
      <p:pic>
        <p:nvPicPr>
          <p:cNvPr id="4" name="Picture 2" descr="Logo Universitat de Barcelona">
            <a:extLst>
              <a:ext uri="{FF2B5EF4-FFF2-40B4-BE49-F238E27FC236}">
                <a16:creationId xmlns:a16="http://schemas.microsoft.com/office/drawing/2014/main" id="{81D7A6AD-80B9-984E-904F-FDB05054F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10612"/>
            <a:ext cx="5455921" cy="1636776"/>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6">
            <a:extLst>
              <a:ext uri="{FF2B5EF4-FFF2-40B4-BE49-F238E27FC236}">
                <a16:creationId xmlns:a16="http://schemas.microsoft.com/office/drawing/2014/main" id="{B9BAEFD8-FBCF-0544-9162-4EEF3A8237CB}"/>
              </a:ext>
            </a:extLst>
          </p:cNvPr>
          <p:cNvSpPr>
            <a:spLocks noGrp="1"/>
          </p:cNvSpPr>
          <p:nvPr>
            <p:ph type="dt" sz="half" idx="10"/>
          </p:nvPr>
        </p:nvSpPr>
        <p:spPr>
          <a:xfrm>
            <a:off x="1024128" y="6470704"/>
            <a:ext cx="2154142" cy="274320"/>
          </a:xfrm>
        </p:spPr>
        <p:txBody>
          <a:bodyPr>
            <a:normAutofit/>
          </a:bodyPr>
          <a:lstStyle/>
          <a:p>
            <a:pPr>
              <a:spcAft>
                <a:spcPts val="600"/>
              </a:spcAft>
            </a:pPr>
            <a:r>
              <a:rPr lang="de-DE" dirty="0"/>
              <a:t>11/29/18</a:t>
            </a:r>
            <a:endParaRPr lang="en-US" dirty="0"/>
          </a:p>
        </p:txBody>
      </p:sp>
      <p:sp>
        <p:nvSpPr>
          <p:cNvPr id="8" name="Fußzeilenplatzhalter 7">
            <a:extLst>
              <a:ext uri="{FF2B5EF4-FFF2-40B4-BE49-F238E27FC236}">
                <a16:creationId xmlns:a16="http://schemas.microsoft.com/office/drawing/2014/main" id="{E95BEBC4-7EE1-094E-8064-B8D137D98095}"/>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dirty="0"/>
              <a:t>Victor Wichmann &amp; Thor Noe</a:t>
            </a:r>
          </a:p>
        </p:txBody>
      </p:sp>
      <p:sp>
        <p:nvSpPr>
          <p:cNvPr id="10" name="Foliennummernplatzhalter 9">
            <a:extLst>
              <a:ext uri="{FF2B5EF4-FFF2-40B4-BE49-F238E27FC236}">
                <a16:creationId xmlns:a16="http://schemas.microsoft.com/office/drawing/2014/main" id="{645F5164-F324-1944-8832-194D6EB990C4}"/>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2</a:t>
            </a:fld>
            <a:endParaRPr lang="en-US" dirty="0"/>
          </a:p>
        </p:txBody>
      </p:sp>
    </p:spTree>
    <p:extLst>
      <p:ext uri="{BB962C8B-B14F-4D97-AF65-F5344CB8AC3E}">
        <p14:creationId xmlns:p14="http://schemas.microsoft.com/office/powerpoint/2010/main" val="23068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14601" y="2276474"/>
            <a:ext cx="10062973" cy="4194229"/>
          </a:xfrm>
        </p:spPr>
        <p:txBody>
          <a:bodyPr>
            <a:normAutofit fontScale="55000" lnSpcReduction="20000"/>
          </a:bodyPr>
          <a:lstStyle/>
          <a:p>
            <a:pPr marL="128016" lvl="1" indent="0">
              <a:spcBef>
                <a:spcPts val="800"/>
              </a:spcBef>
              <a:buNone/>
            </a:pPr>
            <a:r>
              <a:rPr lang="en-US" sz="4000" dirty="0"/>
              <a:t>Panels</a:t>
            </a:r>
          </a:p>
          <a:p>
            <a:pPr lvl="1"/>
            <a:r>
              <a:rPr lang="en-US" sz="3600" dirty="0"/>
              <a:t>PSID </a:t>
            </a:r>
            <a:r>
              <a:rPr lang="en-US" sz="3600" i="1" dirty="0"/>
              <a:t>- The Panel Study of Income Dynamics</a:t>
            </a:r>
          </a:p>
          <a:p>
            <a:pPr lvl="2"/>
            <a:r>
              <a:rPr lang="en-US" sz="3500" dirty="0"/>
              <a:t>4,534 yearly obs. 1968-85</a:t>
            </a:r>
          </a:p>
          <a:p>
            <a:pPr lvl="1"/>
            <a:r>
              <a:rPr lang="en-US" sz="3600" dirty="0"/>
              <a:t>NLSY - </a:t>
            </a:r>
            <a:r>
              <a:rPr lang="en-US" sz="3600" i="1" dirty="0"/>
              <a:t>National Longitudinal Study of Youth</a:t>
            </a:r>
            <a:endParaRPr lang="en-US" sz="3600" dirty="0"/>
          </a:p>
          <a:p>
            <a:pPr lvl="2"/>
            <a:r>
              <a:rPr lang="en-US" sz="3500" dirty="0"/>
              <a:t>5,405 yearly obs. 1983-93</a:t>
            </a:r>
          </a:p>
          <a:p>
            <a:pPr marL="128016" lvl="1" indent="0">
              <a:spcBef>
                <a:spcPts val="600"/>
              </a:spcBef>
              <a:buNone/>
            </a:pPr>
            <a:r>
              <a:rPr lang="en-US" sz="4000" dirty="0"/>
              <a:t>Cross-sections</a:t>
            </a:r>
          </a:p>
          <a:p>
            <a:pPr lvl="1"/>
            <a:r>
              <a:rPr lang="en-US" sz="3600" dirty="0"/>
              <a:t>Census - </a:t>
            </a:r>
            <a:r>
              <a:rPr lang="en-US" sz="3600" i="1" dirty="0"/>
              <a:t>1990 Census 1% IPUMS - Integrated Public Use Microdata Series</a:t>
            </a:r>
          </a:p>
          <a:p>
            <a:pPr lvl="2"/>
            <a:r>
              <a:rPr lang="en-US" sz="3500" dirty="0"/>
              <a:t>332,609 obs. 1990</a:t>
            </a:r>
          </a:p>
          <a:p>
            <a:pPr lvl="1"/>
            <a:r>
              <a:rPr lang="en-US" sz="3600" dirty="0"/>
              <a:t>Robustness check: CPS – </a:t>
            </a:r>
            <a:r>
              <a:rPr lang="en-US" sz="3600" i="1" dirty="0"/>
              <a:t>Current Population Survey, march version (monthly labour force statistics)</a:t>
            </a:r>
            <a:endParaRPr lang="en-US" sz="3600" dirty="0"/>
          </a:p>
          <a:p>
            <a:pPr lvl="2"/>
            <a:r>
              <a:rPr lang="en-US" sz="3500" dirty="0"/>
              <a:t> 6,665 obs. march 1990</a:t>
            </a:r>
          </a:p>
          <a:p>
            <a:pPr marL="128016" lvl="1" indent="0">
              <a:spcBef>
                <a:spcPts val="600"/>
              </a:spcBef>
              <a:buNone/>
            </a:pPr>
            <a:r>
              <a:rPr lang="en-US" sz="4000" dirty="0"/>
              <a:t>Restrictions</a:t>
            </a:r>
          </a:p>
          <a:p>
            <a:pPr lvl="2"/>
            <a:r>
              <a:rPr lang="en-US" sz="3500" dirty="0"/>
              <a:t>Male employees working &gt; 35 hours weekly (non-military service)</a:t>
            </a:r>
            <a:endParaRPr lang="en-US" sz="3500" i="1" dirty="0"/>
          </a:p>
          <a:p>
            <a:pPr lvl="2"/>
            <a:r>
              <a:rPr lang="en-US" sz="3500" i="1" dirty="0"/>
              <a:t>PSID</a:t>
            </a:r>
            <a:r>
              <a:rPr lang="en-US" sz="3500" dirty="0"/>
              <a:t>, </a:t>
            </a:r>
            <a:r>
              <a:rPr lang="en-US" sz="3500" i="1" dirty="0"/>
              <a:t>Census</a:t>
            </a:r>
            <a:r>
              <a:rPr lang="en-US" sz="3500" dirty="0"/>
              <a:t>, </a:t>
            </a:r>
            <a:r>
              <a:rPr lang="en-US" sz="3500" i="1" dirty="0"/>
              <a:t>CPS</a:t>
            </a:r>
            <a:r>
              <a:rPr lang="en-US" sz="3500" dirty="0"/>
              <a:t>: 18-65 y.o. </a:t>
            </a:r>
          </a:p>
          <a:p>
            <a:pPr lvl="2"/>
            <a:r>
              <a:rPr lang="en-US" sz="3500" i="1" dirty="0"/>
              <a:t>NLSY</a:t>
            </a:r>
            <a:r>
              <a:rPr lang="en-US" sz="3500" dirty="0"/>
              <a:t>: 17-36 y.o.</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20</a:t>
            </a:fld>
            <a:endParaRPr lang="en-US" dirty="0"/>
          </a:p>
        </p:txBody>
      </p:sp>
      <p:sp>
        <p:nvSpPr>
          <p:cNvPr id="9" name="Titel 1">
            <a:extLst>
              <a:ext uri="{FF2B5EF4-FFF2-40B4-BE49-F238E27FC236}">
                <a16:creationId xmlns:a16="http://schemas.microsoft.com/office/drawing/2014/main" id="{672FA5BE-6FA2-4F45-AE12-404E7D0394BA}"/>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Tree>
    <p:extLst>
      <p:ext uri="{BB962C8B-B14F-4D97-AF65-F5344CB8AC3E}">
        <p14:creationId xmlns:p14="http://schemas.microsoft.com/office/powerpoint/2010/main" val="333331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14601" y="2276475"/>
            <a:ext cx="10062973" cy="4023360"/>
          </a:xfrm>
        </p:spPr>
        <p:txBody>
          <a:bodyPr>
            <a:normAutofit fontScale="92500" lnSpcReduction="20000"/>
          </a:bodyPr>
          <a:lstStyle/>
          <a:p>
            <a:r>
              <a:rPr lang="en-US" sz="2600" dirty="0"/>
              <a:t>Residence-based specifications (3,242 counties and county equivalents in US)</a:t>
            </a:r>
          </a:p>
          <a:p>
            <a:pPr lvl="1"/>
            <a:r>
              <a:rPr lang="en-US" sz="2400" dirty="0"/>
              <a:t>Living in a metropolitan area (PSID, NLSY, Census, CPS)</a:t>
            </a:r>
          </a:p>
          <a:p>
            <a:pPr lvl="2"/>
            <a:r>
              <a:rPr lang="en-US" sz="2200" dirty="0"/>
              <a:t>Government Agencies’ definitions of metropolitan areas change over time</a:t>
            </a:r>
          </a:p>
          <a:p>
            <a:pPr lvl="2"/>
            <a:r>
              <a:rPr lang="en-US" sz="2200" dirty="0"/>
              <a:t>383 MSAs - </a:t>
            </a:r>
            <a:r>
              <a:rPr lang="en-US" sz="2200" i="1" dirty="0"/>
              <a:t>Metropolitan Statistical Areas</a:t>
            </a:r>
            <a:r>
              <a:rPr lang="en-US" sz="2200" dirty="0"/>
              <a:t>: One or more county w. urban core (&gt; 25.000 inh.)</a:t>
            </a:r>
          </a:p>
          <a:p>
            <a:pPr lvl="1"/>
            <a:r>
              <a:rPr lang="en-US" sz="2400" dirty="0"/>
              <a:t>Living in a dense metropolitan area</a:t>
            </a:r>
          </a:p>
          <a:p>
            <a:pPr lvl="2"/>
            <a:r>
              <a:rPr lang="en-US" sz="2200" i="1" dirty="0"/>
              <a:t>NLSY</a:t>
            </a:r>
            <a:r>
              <a:rPr lang="en-US" sz="2200" dirty="0"/>
              <a:t>, </a:t>
            </a:r>
            <a:r>
              <a:rPr lang="en-US" sz="2200" i="1" dirty="0"/>
              <a:t>Census</a:t>
            </a:r>
            <a:r>
              <a:rPr lang="en-US" sz="2200" dirty="0"/>
              <a:t>: Living in a MSA with a city &gt; 500.000 inhabitants </a:t>
            </a:r>
            <a:r>
              <a:rPr lang="en-US" sz="2200" dirty="0">
                <a:sym typeface="Wingdings" panose="05000000000000000000" pitchFamily="2" charset="2"/>
              </a:rPr>
              <a:t> including commuters</a:t>
            </a:r>
            <a:endParaRPr lang="en-US" sz="2200" dirty="0"/>
          </a:p>
          <a:p>
            <a:pPr lvl="2"/>
            <a:r>
              <a:rPr lang="en-US" sz="2200" i="1" dirty="0"/>
              <a:t>PSID</a:t>
            </a:r>
            <a:r>
              <a:rPr lang="en-US" sz="2200" dirty="0"/>
              <a:t>, </a:t>
            </a:r>
            <a:r>
              <a:rPr lang="en-US" sz="2200" i="1" dirty="0"/>
              <a:t>Census</a:t>
            </a:r>
            <a:r>
              <a:rPr lang="en-US" sz="2200" dirty="0"/>
              <a:t>: Living in a county with a city &gt; 500.000 inhabitants </a:t>
            </a:r>
            <a:r>
              <a:rPr lang="en-US" sz="2200" dirty="0">
                <a:sym typeface="Wingdings" panose="05000000000000000000" pitchFamily="2" charset="2"/>
              </a:rPr>
              <a:t> excluding commuters</a:t>
            </a:r>
          </a:p>
          <a:p>
            <a:pPr lvl="1"/>
            <a:r>
              <a:rPr lang="en-US" sz="2400" dirty="0"/>
              <a:t>Living in a central city of a MSA</a:t>
            </a:r>
          </a:p>
          <a:p>
            <a:pPr lvl="2"/>
            <a:r>
              <a:rPr lang="en-US" sz="2200" i="1" dirty="0"/>
              <a:t>NLSY</a:t>
            </a:r>
            <a:r>
              <a:rPr lang="en-US" sz="2200" dirty="0"/>
              <a:t>, </a:t>
            </a:r>
            <a:r>
              <a:rPr lang="en-US" sz="2200" i="1" dirty="0"/>
              <a:t>Census</a:t>
            </a:r>
            <a:r>
              <a:rPr lang="en-US" sz="2200" dirty="0"/>
              <a:t>, </a:t>
            </a:r>
            <a:r>
              <a:rPr lang="en-US" sz="2200" i="1" dirty="0"/>
              <a:t>CPS</a:t>
            </a:r>
            <a:r>
              <a:rPr lang="en-US" sz="2200" dirty="0"/>
              <a:t>: Living in the urban core of a city &gt; 500.000 inhabitants.</a:t>
            </a:r>
          </a:p>
          <a:p>
            <a:pPr marL="128016" lvl="1" indent="0">
              <a:buNone/>
            </a:pPr>
            <a:r>
              <a:rPr lang="en-US" sz="2400" dirty="0"/>
              <a:t>Workplace-based specifications</a:t>
            </a:r>
          </a:p>
          <a:p>
            <a:pPr lvl="2"/>
            <a:r>
              <a:rPr lang="en-US" sz="2200" i="1" dirty="0"/>
              <a:t>Census</a:t>
            </a:r>
            <a:r>
              <a:rPr lang="en-US" sz="2200" dirty="0"/>
              <a:t>: Works in central city; Works outside a central city</a:t>
            </a:r>
          </a:p>
          <a:p>
            <a:pPr lvl="2"/>
            <a:r>
              <a:rPr lang="en-US" sz="2200" i="1" dirty="0"/>
              <a:t>Census</a:t>
            </a:r>
            <a:r>
              <a:rPr lang="en-US" sz="2200" dirty="0"/>
              <a:t>: Lives and works in a central city; Lives and works outside a central city</a:t>
            </a:r>
          </a:p>
          <a:p>
            <a:pPr lvl="2"/>
            <a:r>
              <a:rPr lang="en-US" sz="2200" i="1" dirty="0"/>
              <a:t>Census</a:t>
            </a:r>
            <a:r>
              <a:rPr lang="en-US" sz="2200" dirty="0"/>
              <a:t>: Commutes out of a central city; Commutes into a central city</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21</a:t>
            </a:fld>
            <a:endParaRPr lang="en-US" dirty="0"/>
          </a:p>
        </p:txBody>
      </p:sp>
      <p:sp>
        <p:nvSpPr>
          <p:cNvPr id="9" name="Titel 1">
            <a:extLst>
              <a:ext uri="{FF2B5EF4-FFF2-40B4-BE49-F238E27FC236}">
                <a16:creationId xmlns:a16="http://schemas.microsoft.com/office/drawing/2014/main" id="{672FA5BE-6FA2-4F45-AE12-404E7D0394BA}"/>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Tree>
    <p:extLst>
      <p:ext uri="{BB962C8B-B14F-4D97-AF65-F5344CB8AC3E}">
        <p14:creationId xmlns:p14="http://schemas.microsoft.com/office/powerpoint/2010/main" val="1914173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1/16/Metropolitan_and_Micropolitan_Statistical_Areas_%28CBSAs%29_of_the_United_States_and_Puerto_Rico%2C_Feb_2013.gif">
            <a:extLst>
              <a:ext uri="{FF2B5EF4-FFF2-40B4-BE49-F238E27FC236}">
                <a16:creationId xmlns:a16="http://schemas.microsoft.com/office/drawing/2014/main" id="{B071FC2D-79B3-44C8-AE71-27D2C8546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2402"/>
            <a:ext cx="12192000" cy="774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89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a:bodyPr>
          <a:lstStyle/>
          <a:p>
            <a:pPr marL="310896" lvl="2" indent="0">
              <a:buNone/>
            </a:pPr>
            <a:r>
              <a:rPr lang="en-US" sz="2800" dirty="0"/>
              <a:t>Shared variables</a:t>
            </a:r>
          </a:p>
          <a:p>
            <a:pPr lvl="2">
              <a:buFont typeface="Wingdings 3" panose="05040102010807070707" pitchFamily="18" charset="2"/>
              <a:buChar char="­"/>
            </a:pPr>
            <a:r>
              <a:rPr lang="en-US" sz="2400" dirty="0"/>
              <a:t>Real wage: Log of hourly earnings wrt. ACCRA local price index</a:t>
            </a:r>
          </a:p>
          <a:p>
            <a:pPr lvl="3">
              <a:buFont typeface="Wingdings 3" panose="05040102010807070707" pitchFamily="18" charset="2"/>
              <a:buChar char="­"/>
            </a:pPr>
            <a:r>
              <a:rPr lang="en-US" sz="2400" dirty="0">
                <a:sym typeface="Wingdings" panose="05000000000000000000" pitchFamily="2" charset="2"/>
              </a:rPr>
              <a:t>“Cost of Living Index“  assumes no substitution between goods</a:t>
            </a:r>
            <a:endParaRPr lang="en-US" sz="2400" dirty="0"/>
          </a:p>
          <a:p>
            <a:pPr lvl="2">
              <a:buFont typeface="Wingdings 3" panose="05040102010807070707" pitchFamily="18" charset="2"/>
              <a:buChar char="­"/>
            </a:pPr>
            <a:r>
              <a:rPr lang="en-US" sz="2400" dirty="0"/>
              <a:t>Experience: </a:t>
            </a:r>
            <a:r>
              <a:rPr lang="en-US" sz="2400" i="1" dirty="0"/>
              <a:t>age</a:t>
            </a:r>
            <a:r>
              <a:rPr lang="en-US" sz="2400" i="1" baseline="-25000" dirty="0"/>
              <a:t>i</a:t>
            </a:r>
            <a:r>
              <a:rPr lang="en-US" sz="2400" i="1" dirty="0"/>
              <a:t> – schooling</a:t>
            </a:r>
            <a:r>
              <a:rPr lang="en-US" sz="2400" i="1" baseline="-25000" dirty="0"/>
              <a:t>i</a:t>
            </a:r>
            <a:r>
              <a:rPr lang="en-US" sz="2400" i="1" dirty="0"/>
              <a:t> – 6 </a:t>
            </a:r>
            <a:r>
              <a:rPr lang="en-US" sz="2400" dirty="0"/>
              <a:t>(higher in non-metropolitan areas)</a:t>
            </a:r>
          </a:p>
          <a:p>
            <a:pPr lvl="2">
              <a:buFont typeface="Wingdings 3" panose="05040102010807070707" pitchFamily="18" charset="2"/>
              <a:buChar char="­"/>
            </a:pPr>
            <a:r>
              <a:rPr lang="en-US" sz="2400" dirty="0"/>
              <a:t>Education: Years of schooling (higher in dense metropolitan areas)</a:t>
            </a:r>
          </a:p>
          <a:p>
            <a:pPr lvl="2"/>
            <a:r>
              <a:rPr lang="en-US" sz="2400" dirty="0"/>
              <a:t>Non-white (most common in urban areas)</a:t>
            </a:r>
            <a:endParaRPr lang="en-US" sz="2000" dirty="0"/>
          </a:p>
          <a:p>
            <a:pPr marL="310896" lvl="2" indent="0">
              <a:buNone/>
            </a:pPr>
            <a:r>
              <a:rPr lang="en-US" sz="2400" dirty="0"/>
              <a:t>Specific variables</a:t>
            </a:r>
          </a:p>
          <a:p>
            <a:pPr lvl="2"/>
            <a:r>
              <a:rPr lang="en-US" sz="2400" i="1" dirty="0"/>
              <a:t>PSID, Census, CPS</a:t>
            </a:r>
            <a:r>
              <a:rPr lang="en-US" sz="2400" dirty="0"/>
              <a:t>: Job tenure, i.e. years working for the same employer</a:t>
            </a:r>
          </a:p>
          <a:p>
            <a:pPr lvl="2"/>
            <a:r>
              <a:rPr lang="en-US" sz="2400" i="1" dirty="0"/>
              <a:t>NLSY</a:t>
            </a:r>
            <a:r>
              <a:rPr lang="en-US" sz="2400" dirty="0"/>
              <a:t>: AFQT scores – basic ability (higher in low-density metropolitan areas)</a:t>
            </a:r>
          </a:p>
          <a:p>
            <a:pPr lvl="2"/>
            <a:endParaRPr lang="en-US" sz="2400" dirty="0"/>
          </a:p>
          <a:p>
            <a:pPr lvl="3">
              <a:buFont typeface="Wingdings 3" panose="05040102010807070707" pitchFamily="18" charset="2"/>
              <a:buChar char="­"/>
            </a:pPr>
            <a:endParaRPr lang="en-US" sz="2000" dirty="0"/>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23</a:t>
            </a:fld>
            <a:endParaRPr lang="en-US" dirty="0"/>
          </a:p>
        </p:txBody>
      </p:sp>
      <p:sp>
        <p:nvSpPr>
          <p:cNvPr id="9" name="Titel 1">
            <a:extLst>
              <a:ext uri="{FF2B5EF4-FFF2-40B4-BE49-F238E27FC236}">
                <a16:creationId xmlns:a16="http://schemas.microsoft.com/office/drawing/2014/main" id="{667F9722-840D-4256-8137-ABE112F97269}"/>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Tree>
    <p:extLst>
      <p:ext uri="{BB962C8B-B14F-4D97-AF65-F5344CB8AC3E}">
        <p14:creationId xmlns:p14="http://schemas.microsoft.com/office/powerpoint/2010/main" val="3648458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184704"/>
          </a:xfrm>
        </p:spPr>
        <p:txBody>
          <a:bodyPr>
            <a:normAutofit fontScale="70000" lnSpcReduction="20000"/>
          </a:bodyPr>
          <a:lstStyle/>
          <a:p>
            <a:pPr marL="310896" lvl="2" indent="0">
              <a:buNone/>
            </a:pPr>
            <a:r>
              <a:rPr lang="en-US" sz="3400" dirty="0">
                <a:sym typeface="Wingdings" panose="05000000000000000000" pitchFamily="2" charset="2"/>
              </a:rPr>
              <a:t>Construct a continuous variable instead of dummies for occupational group:</a:t>
            </a:r>
            <a:endParaRPr lang="en-US" sz="3400" dirty="0"/>
          </a:p>
          <a:p>
            <a:pPr lvl="2">
              <a:buFont typeface="Wingdings 3" panose="05040102010807070707" pitchFamily="18" charset="2"/>
              <a:buChar char="­"/>
            </a:pPr>
            <a:r>
              <a:rPr lang="en-US" sz="3100" dirty="0"/>
              <a:t>Average education in occupational sector (1 digit SIC-codes): </a:t>
            </a:r>
          </a:p>
          <a:p>
            <a:pPr lvl="3">
              <a:buFont typeface="Wingdings 3" panose="05040102010807070707" pitchFamily="18" charset="2"/>
              <a:buChar char="­"/>
            </a:pPr>
            <a:r>
              <a:rPr lang="en-US" sz="2800" dirty="0"/>
              <a:t>0. Agriculture, Forestry and Fishing</a:t>
            </a:r>
          </a:p>
          <a:p>
            <a:pPr lvl="3">
              <a:buFont typeface="Wingdings 3" panose="05040102010807070707" pitchFamily="18" charset="2"/>
              <a:buChar char="­"/>
            </a:pPr>
            <a:r>
              <a:rPr lang="en-US" sz="2800" dirty="0"/>
              <a:t>1. Mining and construction</a:t>
            </a:r>
          </a:p>
          <a:p>
            <a:pPr lvl="3">
              <a:buFont typeface="Wingdings 3" panose="05040102010807070707" pitchFamily="18" charset="2"/>
              <a:buChar char="­"/>
            </a:pPr>
            <a:r>
              <a:rPr lang="en-US" sz="2800" dirty="0"/>
              <a:t>2. Manufacturing (foods, beverages, tobacco, textiles, wood, paper, chemicals, plastics, pharmaceutical, biological, fuel)</a:t>
            </a:r>
          </a:p>
          <a:p>
            <a:pPr lvl="3">
              <a:buFont typeface="Wingdings 3" panose="05040102010807070707" pitchFamily="18" charset="2"/>
              <a:buChar char="­"/>
            </a:pPr>
            <a:r>
              <a:rPr lang="en-US" sz="2800" dirty="0"/>
              <a:t>3. Manufacturing (rubber, leather, glass, ceramics, metals, machinery, electrics, vehicles, games, toys)</a:t>
            </a:r>
          </a:p>
          <a:p>
            <a:pPr lvl="3">
              <a:buFont typeface="Wingdings 3" panose="05040102010807070707" pitchFamily="18" charset="2"/>
              <a:buChar char="­"/>
            </a:pPr>
            <a:r>
              <a:rPr lang="en-US" sz="2800" dirty="0"/>
              <a:t>4. Transportation, Communications, Electric, Gas and Sanitary service</a:t>
            </a:r>
          </a:p>
          <a:p>
            <a:pPr lvl="3">
              <a:buFont typeface="Wingdings 3" panose="05040102010807070707" pitchFamily="18" charset="2"/>
              <a:buChar char="­"/>
            </a:pPr>
            <a:r>
              <a:rPr lang="en-US" sz="2800" dirty="0"/>
              <a:t>5. Wholesale and retail trade</a:t>
            </a:r>
          </a:p>
          <a:p>
            <a:pPr lvl="3">
              <a:buFont typeface="Wingdings 3" panose="05040102010807070707" pitchFamily="18" charset="2"/>
              <a:buChar char="­"/>
            </a:pPr>
            <a:r>
              <a:rPr lang="en-US" sz="2800" dirty="0"/>
              <a:t>6. Finance, insurance and real estate</a:t>
            </a:r>
          </a:p>
          <a:p>
            <a:pPr lvl="3">
              <a:buFont typeface="Wingdings 3" panose="05040102010807070707" pitchFamily="18" charset="2"/>
              <a:buChar char="­"/>
            </a:pPr>
            <a:r>
              <a:rPr lang="en-US" sz="2800" dirty="0"/>
              <a:t>7. Services (hospitality, business services)</a:t>
            </a:r>
          </a:p>
          <a:p>
            <a:pPr lvl="3">
              <a:buFont typeface="Wingdings 3" panose="05040102010807070707" pitchFamily="18" charset="2"/>
              <a:buChar char="­"/>
            </a:pPr>
            <a:r>
              <a:rPr lang="en-US" sz="2800" dirty="0"/>
              <a:t>8. Services (health, legal, educational, social, engineering, research, management)</a:t>
            </a:r>
          </a:p>
          <a:p>
            <a:pPr lvl="3">
              <a:buFont typeface="Wingdings 3" panose="05040102010807070707" pitchFamily="18" charset="2"/>
              <a:buChar char="­"/>
            </a:pPr>
            <a:r>
              <a:rPr lang="en-US" sz="2800" dirty="0"/>
              <a:t>9. Public administration</a:t>
            </a:r>
            <a:endParaRPr lang="en-US" sz="2400" dirty="0"/>
          </a:p>
          <a:p>
            <a:pPr marL="310896" lvl="2" indent="0">
              <a:buNone/>
            </a:pPr>
            <a:endParaRPr lang="en-US" sz="2800" dirty="0"/>
          </a:p>
          <a:p>
            <a:pPr lvl="2"/>
            <a:endParaRPr lang="en-US" sz="2400" dirty="0"/>
          </a:p>
          <a:p>
            <a:pPr lvl="3">
              <a:buFont typeface="Wingdings 3" panose="05040102010807070707" pitchFamily="18" charset="2"/>
              <a:buChar char="­"/>
            </a:pPr>
            <a:endParaRPr lang="en-US" sz="2000" dirty="0"/>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24</a:t>
            </a:fld>
            <a:endParaRPr lang="en-US" dirty="0"/>
          </a:p>
        </p:txBody>
      </p:sp>
      <p:sp>
        <p:nvSpPr>
          <p:cNvPr id="9" name="Titel 1">
            <a:extLst>
              <a:ext uri="{FF2B5EF4-FFF2-40B4-BE49-F238E27FC236}">
                <a16:creationId xmlns:a16="http://schemas.microsoft.com/office/drawing/2014/main" id="{667F9722-840D-4256-8137-ABE112F97269}"/>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Tree>
    <p:extLst>
      <p:ext uri="{BB962C8B-B14F-4D97-AF65-F5344CB8AC3E}">
        <p14:creationId xmlns:p14="http://schemas.microsoft.com/office/powerpoint/2010/main" val="273955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a:bodyPr>
              <a:lstStyle/>
              <a:p>
                <a:pPr marL="310896" lvl="2" indent="0">
                  <a:buNone/>
                </a:pPr>
                <a:r>
                  <a:rPr lang="en-US" sz="2800" dirty="0"/>
                  <a:t>Estimation of log real hourly wage for individual </a:t>
                </a:r>
                <a:r>
                  <a:rPr lang="en-US" sz="2800" i="1" dirty="0"/>
                  <a:t>k </a:t>
                </a:r>
                <a:r>
                  <a:rPr lang="en-US" sz="2800" dirty="0"/>
                  <a:t>at time</a:t>
                </a:r>
                <a:r>
                  <a:rPr lang="en-US" sz="2800" i="1" dirty="0"/>
                  <a:t> t</a:t>
                </a:r>
                <a:endParaRPr lang="en-US" sz="2800" i="1" dirty="0">
                  <a:latin typeface="Calibri" panose="020F0502020204030204" pitchFamily="34" charset="0"/>
                  <a:cs typeface="Calibri" panose="020F0502020204030204" pitchFamily="34" charset="0"/>
                </a:endParaRPr>
              </a:p>
              <a:p>
                <a:pPr lvl="2">
                  <a:buFont typeface="Wingdings 3" panose="05040102010807070707" pitchFamily="18" charset="2"/>
                  <a:buChar char="­"/>
                </a:pPr>
                <a:endParaRPr lang="en-US" sz="2400" dirty="0"/>
              </a:p>
              <a:p>
                <a:pPr lvl="2">
                  <a:buFont typeface="Wingdings 3" panose="05040102010807070707" pitchFamily="18" charset="2"/>
                  <a:buChar char="­"/>
                </a:pPr>
                <a:r>
                  <a:rPr lang="en-US" sz="2400" dirty="0"/>
                  <a:t>X</a:t>
                </a:r>
                <a:r>
                  <a:rPr lang="en-US" sz="2400" baseline="-25000" dirty="0"/>
                  <a:t>kt</a:t>
                </a:r>
                <a:r>
                  <a:rPr lang="en-US" sz="2400" dirty="0"/>
                  <a:t> is a vector of individual characteristics</a:t>
                </a:r>
              </a:p>
              <a:p>
                <a:pPr lvl="3">
                  <a:buFont typeface="Wingdings 3" panose="05040102010807070707" pitchFamily="18" charset="2"/>
                  <a:buChar char="­"/>
                </a:pPr>
                <a:r>
                  <a:rPr lang="en-US" sz="2000" dirty="0"/>
                  <a:t>Education and experience are included in the form of interval dummies</a:t>
                </a:r>
              </a:p>
              <a:p>
                <a:pPr lvl="2">
                  <a:buFont typeface="Wingdings 3" panose="05040102010807070707" pitchFamily="18" charset="2"/>
                  <a:buChar char="­"/>
                </a:pPr>
                <a:r>
                  <a:rPr lang="en-US" sz="2400" dirty="0"/>
                  <a:t>L</a:t>
                </a:r>
                <a:r>
                  <a:rPr lang="en-US" sz="2400" baseline="-25000" dirty="0"/>
                  <a:t>kt</a:t>
                </a:r>
                <a:r>
                  <a:rPr lang="en-US" sz="2400" dirty="0"/>
                  <a:t> is a vector of urban dummies</a:t>
                </a:r>
              </a:p>
              <a:p>
                <a:pPr lvl="2">
                  <a:buFont typeface="Wingdings 3" panose="05040102010807070707" pitchFamily="18" charset="2"/>
                  <a:buChar char="­"/>
                </a:pPr>
                <a14:m>
                  <m:oMath xmlns:m="http://schemas.openxmlformats.org/officeDocument/2006/math">
                    <m:r>
                      <a:rPr lang="da-DK" sz="2400" i="1">
                        <a:latin typeface="Cambria Math" panose="02040503050406030204" pitchFamily="18" charset="0"/>
                      </a:rPr>
                      <m:t>𝜙</m:t>
                    </m:r>
                    <m:r>
                      <a:rPr lang="da-DK" sz="2400" i="1">
                        <a:latin typeface="Cambria Math" panose="02040503050406030204" pitchFamily="18" charset="0"/>
                      </a:rPr>
                      <m:t> </m:t>
                    </m:r>
                  </m:oMath>
                </a14:m>
                <a:r>
                  <a:rPr lang="en-US" sz="2400" baseline="-25000" dirty="0"/>
                  <a:t>k</a:t>
                </a:r>
                <a:r>
                  <a:rPr lang="en-US" sz="2400" dirty="0"/>
                  <a:t> are individual time-invariant fixed effects (omitted in most regressions)</a:t>
                </a:r>
              </a:p>
            </p:txBody>
          </p:sp>
        </mc:Choice>
        <mc:Fallback xmlns="">
          <p:sp>
            <p:nvSpPr>
              <p:cNvPr id="3" name="Inhaltsplatzhalter 2">
                <a:extLst>
                  <a:ext uri="{FF2B5EF4-FFF2-40B4-BE49-F238E27FC236}">
                    <a16:creationId xmlns:a16="http://schemas.microsoft.com/office/drawing/2014/main" id="{A659E508-1E87-804B-B3EF-5FEB59C9AB5E}"/>
                  </a:ext>
                </a:extLst>
              </p:cNvPr>
              <p:cNvSpPr>
                <a:spLocks noGrp="1" noRot="1" noChangeAspect="1" noMove="1" noResize="1" noEditPoints="1" noAdjustHandles="1" noChangeArrowheads="1" noChangeShapeType="1" noTextEdit="1"/>
              </p:cNvSpPr>
              <p:nvPr>
                <p:ph idx="1"/>
              </p:nvPr>
            </p:nvSpPr>
            <p:spPr>
              <a:xfrm>
                <a:off x="1024128" y="2286000"/>
                <a:ext cx="9755241" cy="4023360"/>
              </a:xfrm>
              <a:blipFill>
                <a:blip r:embed="rId2"/>
                <a:stretch>
                  <a:fillRect t="-2576"/>
                </a:stretch>
              </a:blipFill>
            </p:spPr>
            <p:txBody>
              <a:bodyPr/>
              <a:lstStyle/>
              <a:p>
                <a:r>
                  <a:rPr lang="en-US">
                    <a:noFill/>
                  </a:rPr>
                  <a:t> </a:t>
                </a:r>
              </a:p>
            </p:txBody>
          </p:sp>
        </mc:Fallback>
      </mc:AlternateContent>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25</a:t>
            </a:fld>
            <a:endParaRPr lang="en-US" dirty="0"/>
          </a:p>
        </p:txBody>
      </p:sp>
      <p:sp>
        <p:nvSpPr>
          <p:cNvPr id="12" name="Titel 1">
            <a:extLst>
              <a:ext uri="{FF2B5EF4-FFF2-40B4-BE49-F238E27FC236}">
                <a16:creationId xmlns:a16="http://schemas.microsoft.com/office/drawing/2014/main" id="{BC0A40CF-9F86-4A5B-8744-D2EC6058E075}"/>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pic>
        <p:nvPicPr>
          <p:cNvPr id="4" name="Billede 3">
            <a:extLst>
              <a:ext uri="{FF2B5EF4-FFF2-40B4-BE49-F238E27FC236}">
                <a16:creationId xmlns:a16="http://schemas.microsoft.com/office/drawing/2014/main" id="{1D3EA59E-0BA8-44D6-A1F4-07DE298792E4}"/>
              </a:ext>
            </a:extLst>
          </p:cNvPr>
          <p:cNvPicPr>
            <a:picLocks noChangeAspect="1"/>
          </p:cNvPicPr>
          <p:nvPr/>
        </p:nvPicPr>
        <p:blipFill>
          <a:blip r:embed="rId3"/>
          <a:stretch>
            <a:fillRect/>
          </a:stretch>
        </p:blipFill>
        <p:spPr>
          <a:xfrm>
            <a:off x="3178269" y="2746280"/>
            <a:ext cx="7531539" cy="478289"/>
          </a:xfrm>
          <a:prstGeom prst="rect">
            <a:avLst/>
          </a:prstGeom>
        </p:spPr>
      </p:pic>
    </p:spTree>
    <p:extLst>
      <p:ext uri="{BB962C8B-B14F-4D97-AF65-F5344CB8AC3E}">
        <p14:creationId xmlns:p14="http://schemas.microsoft.com/office/powerpoint/2010/main" val="233924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lede 9">
            <a:extLst>
              <a:ext uri="{FF2B5EF4-FFF2-40B4-BE49-F238E27FC236}">
                <a16:creationId xmlns:a16="http://schemas.microsoft.com/office/drawing/2014/main" id="{894EA88F-BF63-46DE-8262-0ED69FF75559}"/>
              </a:ext>
            </a:extLst>
          </p:cNvPr>
          <p:cNvPicPr>
            <a:picLocks noChangeAspect="1"/>
          </p:cNvPicPr>
          <p:nvPr/>
        </p:nvPicPr>
        <p:blipFill>
          <a:blip r:embed="rId3"/>
          <a:stretch>
            <a:fillRect/>
          </a:stretch>
        </p:blipFill>
        <p:spPr>
          <a:xfrm>
            <a:off x="309562" y="195403"/>
            <a:ext cx="11572876" cy="6467195"/>
          </a:xfrm>
          <a:prstGeom prst="rect">
            <a:avLst/>
          </a:prstGeom>
        </p:spPr>
      </p:pic>
      <p:cxnSp>
        <p:nvCxnSpPr>
          <p:cNvPr id="13" name="Lige forbindelse 12">
            <a:extLst>
              <a:ext uri="{FF2B5EF4-FFF2-40B4-BE49-F238E27FC236}">
                <a16:creationId xmlns:a16="http://schemas.microsoft.com/office/drawing/2014/main" id="{9739DFFD-E990-45D9-A8F2-2EB2823F0A3B}"/>
              </a:ext>
            </a:extLst>
          </p:cNvPr>
          <p:cNvCxnSpPr>
            <a:cxnSpLocks/>
          </p:cNvCxnSpPr>
          <p:nvPr/>
        </p:nvCxnSpPr>
        <p:spPr>
          <a:xfrm>
            <a:off x="1952625" y="2828925"/>
            <a:ext cx="7581900" cy="0"/>
          </a:xfrm>
          <a:prstGeom prst="line">
            <a:avLst/>
          </a:prstGeom>
          <a:ln w="19050">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4" name="Lige forbindelse 13">
            <a:extLst>
              <a:ext uri="{FF2B5EF4-FFF2-40B4-BE49-F238E27FC236}">
                <a16:creationId xmlns:a16="http://schemas.microsoft.com/office/drawing/2014/main" id="{63E3E47E-5C24-4EF3-8FD1-9C971BD57FD5}"/>
              </a:ext>
            </a:extLst>
          </p:cNvPr>
          <p:cNvCxnSpPr>
            <a:cxnSpLocks/>
          </p:cNvCxnSpPr>
          <p:nvPr/>
        </p:nvCxnSpPr>
        <p:spPr>
          <a:xfrm>
            <a:off x="1952625" y="3381375"/>
            <a:ext cx="75819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Venstre klammeparentes 16">
            <a:extLst>
              <a:ext uri="{FF2B5EF4-FFF2-40B4-BE49-F238E27FC236}">
                <a16:creationId xmlns:a16="http://schemas.microsoft.com/office/drawing/2014/main" id="{1DAEF860-FB59-419D-A608-F4567F71EA6A}"/>
              </a:ext>
            </a:extLst>
          </p:cNvPr>
          <p:cNvSpPr/>
          <p:nvPr/>
        </p:nvSpPr>
        <p:spPr>
          <a:xfrm rot="16200000">
            <a:off x="10668003" y="1743075"/>
            <a:ext cx="271460" cy="215741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Venstre klammeparentes 17">
            <a:extLst>
              <a:ext uri="{FF2B5EF4-FFF2-40B4-BE49-F238E27FC236}">
                <a16:creationId xmlns:a16="http://schemas.microsoft.com/office/drawing/2014/main" id="{612A80B1-A0AD-49F1-B84A-4FA8B744424E}"/>
              </a:ext>
            </a:extLst>
          </p:cNvPr>
          <p:cNvSpPr/>
          <p:nvPr/>
        </p:nvSpPr>
        <p:spPr>
          <a:xfrm rot="16200000">
            <a:off x="10668003" y="2302668"/>
            <a:ext cx="271460" cy="215741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ktangel 19">
            <a:extLst>
              <a:ext uri="{FF2B5EF4-FFF2-40B4-BE49-F238E27FC236}">
                <a16:creationId xmlns:a16="http://schemas.microsoft.com/office/drawing/2014/main" id="{8EF81E66-42CB-41B3-B5DA-8D60A8BEAB82}"/>
              </a:ext>
            </a:extLst>
          </p:cNvPr>
          <p:cNvSpPr/>
          <p:nvPr/>
        </p:nvSpPr>
        <p:spPr>
          <a:xfrm>
            <a:off x="9534525" y="1590675"/>
            <a:ext cx="2438400" cy="4041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0015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fontScale="92500" lnSpcReduction="20000"/>
              </a:bodyPr>
              <a:lstStyle/>
              <a:p>
                <a:pPr marL="310896" lvl="2" indent="0">
                  <a:buNone/>
                </a:pPr>
                <a:r>
                  <a:rPr lang="en-US" sz="3000" dirty="0"/>
                  <a:t>Estimation of log real hourly wage for movers</a:t>
                </a:r>
                <a:endParaRPr lang="en-US" sz="3000" i="1" dirty="0">
                  <a:latin typeface="Calibri" panose="020F0502020204030204" pitchFamily="34" charset="0"/>
                  <a:cs typeface="Calibri" panose="020F0502020204030204" pitchFamily="34" charset="0"/>
                </a:endParaRPr>
              </a:p>
              <a:p>
                <a:pPr lvl="2">
                  <a:buFont typeface="Wingdings 3" panose="05040102010807070707" pitchFamily="18" charset="2"/>
                  <a:buChar char="­"/>
                </a:pPr>
                <a:endParaRPr lang="en-US" sz="2400" dirty="0"/>
              </a:p>
              <a:p>
                <a:pPr lvl="2">
                  <a:buFont typeface="Wingdings 3" panose="05040102010807070707" pitchFamily="18" charset="2"/>
                  <a:buChar char="­"/>
                </a:pPr>
                <a:endParaRPr lang="en-US" sz="2400" dirty="0"/>
              </a:p>
              <a:p>
                <a:pPr lvl="2">
                  <a:buFont typeface="Wingdings 3" panose="05040102010807070707" pitchFamily="18" charset="2"/>
                  <a:buChar char="­"/>
                </a:pPr>
                <a:r>
                  <a:rPr lang="en-US" sz="2600" dirty="0">
                    <a:solidFill>
                      <a:schemeClr val="bg1">
                        <a:lumMod val="85000"/>
                      </a:schemeClr>
                    </a:solidFill>
                  </a:rPr>
                  <a:t>X</a:t>
                </a:r>
                <a:r>
                  <a:rPr lang="en-US" sz="2600" baseline="-25000" dirty="0">
                    <a:solidFill>
                      <a:schemeClr val="bg1">
                        <a:lumMod val="85000"/>
                      </a:schemeClr>
                    </a:solidFill>
                  </a:rPr>
                  <a:t>kt</a:t>
                </a:r>
                <a:r>
                  <a:rPr lang="en-US" sz="2600" dirty="0">
                    <a:solidFill>
                      <a:schemeClr val="bg1">
                        <a:lumMod val="85000"/>
                      </a:schemeClr>
                    </a:solidFill>
                  </a:rPr>
                  <a:t> is a vector of individual characteristics</a:t>
                </a:r>
              </a:p>
              <a:p>
                <a:pPr lvl="3">
                  <a:buFont typeface="Wingdings 3" panose="05040102010807070707" pitchFamily="18" charset="2"/>
                  <a:buChar char="­"/>
                </a:pPr>
                <a:r>
                  <a:rPr lang="en-US" sz="2600" dirty="0">
                    <a:solidFill>
                      <a:schemeClr val="bg1">
                        <a:lumMod val="85000"/>
                      </a:schemeClr>
                    </a:solidFill>
                  </a:rPr>
                  <a:t>Education and experience are included in the form of interval dummies</a:t>
                </a:r>
              </a:p>
              <a:p>
                <a:pPr lvl="2">
                  <a:buFont typeface="Wingdings 3" panose="05040102010807070707" pitchFamily="18" charset="2"/>
                  <a:buChar char="­"/>
                </a:pPr>
                <a:r>
                  <a:rPr lang="en-US" sz="2600" dirty="0">
                    <a:solidFill>
                      <a:schemeClr val="bg1">
                        <a:lumMod val="85000"/>
                      </a:schemeClr>
                    </a:solidFill>
                  </a:rPr>
                  <a:t>L</a:t>
                </a:r>
                <a:r>
                  <a:rPr lang="en-US" sz="2600" baseline="-25000" dirty="0">
                    <a:solidFill>
                      <a:schemeClr val="bg1">
                        <a:lumMod val="85000"/>
                      </a:schemeClr>
                    </a:solidFill>
                  </a:rPr>
                  <a:t>kt</a:t>
                </a:r>
                <a:r>
                  <a:rPr lang="en-US" sz="2600" dirty="0">
                    <a:solidFill>
                      <a:schemeClr val="bg1">
                        <a:lumMod val="85000"/>
                      </a:schemeClr>
                    </a:solidFill>
                  </a:rPr>
                  <a:t> is a vector of urban dummies</a:t>
                </a:r>
              </a:p>
              <a:p>
                <a:pPr lvl="2">
                  <a:buFont typeface="Wingdings 3" panose="05040102010807070707" pitchFamily="18" charset="2"/>
                  <a:buChar char="­"/>
                </a:pPr>
                <a14:m>
                  <m:oMath xmlns:m="http://schemas.openxmlformats.org/officeDocument/2006/math">
                    <m:r>
                      <a:rPr lang="da-DK" sz="2600" i="1">
                        <a:solidFill>
                          <a:schemeClr val="bg1">
                            <a:lumMod val="85000"/>
                          </a:schemeClr>
                        </a:solidFill>
                        <a:latin typeface="Cambria Math" panose="02040503050406030204" pitchFamily="18" charset="0"/>
                      </a:rPr>
                      <m:t>𝜙</m:t>
                    </m:r>
                    <m:r>
                      <a:rPr lang="da-DK" sz="2600" i="1">
                        <a:solidFill>
                          <a:schemeClr val="bg1">
                            <a:lumMod val="85000"/>
                          </a:schemeClr>
                        </a:solidFill>
                        <a:latin typeface="Cambria Math" panose="02040503050406030204" pitchFamily="18" charset="0"/>
                      </a:rPr>
                      <m:t> </m:t>
                    </m:r>
                  </m:oMath>
                </a14:m>
                <a:r>
                  <a:rPr lang="en-US" sz="2600" baseline="-25000" dirty="0">
                    <a:solidFill>
                      <a:schemeClr val="bg1">
                        <a:lumMod val="85000"/>
                      </a:schemeClr>
                    </a:solidFill>
                  </a:rPr>
                  <a:t>k</a:t>
                </a:r>
                <a:r>
                  <a:rPr lang="en-US" sz="2600" dirty="0">
                    <a:solidFill>
                      <a:schemeClr val="bg1">
                        <a:lumMod val="85000"/>
                      </a:schemeClr>
                    </a:solidFill>
                  </a:rPr>
                  <a:t> are individual time-invariant fixed effects (omitted in most regressions)</a:t>
                </a:r>
              </a:p>
              <a:p>
                <a:pPr lvl="2">
                  <a:buFont typeface="Wingdings 3" panose="05040102010807070707" pitchFamily="18" charset="2"/>
                  <a:buChar char="­"/>
                </a:pPr>
                <a14:m>
                  <m:oMath xmlns:m="http://schemas.openxmlformats.org/officeDocument/2006/math">
                    <m:sSubSup>
                      <m:sSubSupPr>
                        <m:ctrlPr>
                          <a:rPr lang="da-DK" sz="2600" i="1">
                            <a:latin typeface="Cambria Math" panose="02040503050406030204" pitchFamily="18" charset="0"/>
                          </a:rPr>
                        </m:ctrlPr>
                      </m:sSubSupPr>
                      <m:e>
                        <m:r>
                          <a:rPr lang="da-DK" sz="2600" i="1">
                            <a:latin typeface="Cambria Math" panose="02040503050406030204" pitchFamily="18" charset="0"/>
                          </a:rPr>
                          <m:t>𝐼</m:t>
                        </m:r>
                      </m:e>
                      <m:sub>
                        <m:r>
                          <a:rPr lang="da-DK" sz="2600" i="1">
                            <a:latin typeface="Cambria Math" panose="02040503050406030204" pitchFamily="18" charset="0"/>
                          </a:rPr>
                          <m:t>𝑡</m:t>
                        </m:r>
                        <m:r>
                          <a:rPr lang="da-DK" sz="2600" i="1">
                            <a:latin typeface="Cambria Math" panose="02040503050406030204" pitchFamily="18" charset="0"/>
                          </a:rPr>
                          <m:t>+</m:t>
                        </m:r>
                        <m:r>
                          <a:rPr lang="da-DK" sz="2600" i="1">
                            <a:latin typeface="Cambria Math" panose="02040503050406030204" pitchFamily="18" charset="0"/>
                          </a:rPr>
                          <m:t>𝑗</m:t>
                        </m:r>
                      </m:sub>
                      <m:sup>
                        <m:r>
                          <a:rPr lang="da-DK" sz="2600" i="1">
                            <a:latin typeface="Cambria Math" panose="02040503050406030204" pitchFamily="18" charset="0"/>
                          </a:rPr>
                          <m:t>𝑒𝑛𝑡𝑒𝑟</m:t>
                        </m:r>
                      </m:sup>
                    </m:sSubSup>
                  </m:oMath>
                </a14:m>
                <a:r>
                  <a:rPr lang="en-US" sz="2600" dirty="0"/>
                  <a:t> is a dummy for person </a:t>
                </a:r>
                <a:r>
                  <a:rPr lang="en-US" sz="2600" i="1" dirty="0"/>
                  <a:t>k</a:t>
                </a:r>
                <a:r>
                  <a:rPr lang="en-US" sz="2600" dirty="0"/>
                  <a:t> moving to a metropolitan area from a nonmetropolitan area at time </a:t>
                </a:r>
                <a:r>
                  <a:rPr lang="en-US" sz="2600" i="1" dirty="0"/>
                  <a:t>t+j.</a:t>
                </a:r>
                <a:endParaRPr lang="en-US" sz="2600" dirty="0"/>
              </a:p>
              <a:p>
                <a:pPr lvl="2">
                  <a:buFont typeface="Wingdings 3" panose="05040102010807070707" pitchFamily="18" charset="2"/>
                  <a:buChar char="­"/>
                </a:pPr>
                <a14:m>
                  <m:oMath xmlns:m="http://schemas.openxmlformats.org/officeDocument/2006/math">
                    <m:sSubSup>
                      <m:sSubSupPr>
                        <m:ctrlPr>
                          <a:rPr lang="da-DK" sz="2600" i="1">
                            <a:latin typeface="Cambria Math" panose="02040503050406030204" pitchFamily="18" charset="0"/>
                          </a:rPr>
                        </m:ctrlPr>
                      </m:sSubSupPr>
                      <m:e>
                        <m:r>
                          <a:rPr lang="da-DK" sz="2600" i="1">
                            <a:latin typeface="Cambria Math" panose="02040503050406030204" pitchFamily="18" charset="0"/>
                          </a:rPr>
                          <m:t>𝐼</m:t>
                        </m:r>
                      </m:e>
                      <m:sub>
                        <m:r>
                          <a:rPr lang="da-DK" sz="2600" i="1">
                            <a:latin typeface="Cambria Math" panose="02040503050406030204" pitchFamily="18" charset="0"/>
                          </a:rPr>
                          <m:t>𝑡</m:t>
                        </m:r>
                        <m:r>
                          <a:rPr lang="da-DK" sz="2600" i="1">
                            <a:latin typeface="Cambria Math" panose="02040503050406030204" pitchFamily="18" charset="0"/>
                          </a:rPr>
                          <m:t>+</m:t>
                        </m:r>
                        <m:r>
                          <a:rPr lang="da-DK" sz="2600" i="1">
                            <a:latin typeface="Cambria Math" panose="02040503050406030204" pitchFamily="18" charset="0"/>
                          </a:rPr>
                          <m:t>𝑗</m:t>
                        </m:r>
                      </m:sub>
                      <m:sup>
                        <m:r>
                          <a:rPr lang="da-DK" sz="2600" i="1">
                            <a:latin typeface="Cambria Math" panose="02040503050406030204" pitchFamily="18" charset="0"/>
                          </a:rPr>
                          <m:t>𝑒𝑥𝑖𝑡</m:t>
                        </m:r>
                      </m:sup>
                    </m:sSubSup>
                  </m:oMath>
                </a14:m>
                <a:r>
                  <a:rPr lang="en-US" sz="2600" dirty="0"/>
                  <a:t> is a dummy for person </a:t>
                </a:r>
                <a:r>
                  <a:rPr lang="en-US" sz="2600" i="1" dirty="0"/>
                  <a:t>k</a:t>
                </a:r>
                <a:r>
                  <a:rPr lang="en-US" sz="2600" dirty="0"/>
                  <a:t> moving from a metropolitan area to a nonmetropolitan area at time </a:t>
                </a:r>
                <a:r>
                  <a:rPr lang="en-US" sz="2600" i="1" dirty="0"/>
                  <a:t>t+j.</a:t>
                </a:r>
                <a:endParaRPr lang="en-US" sz="2600" dirty="0"/>
              </a:p>
              <a:p>
                <a:pPr lvl="2">
                  <a:buFont typeface="Wingdings 3" panose="05040102010807070707" pitchFamily="18" charset="2"/>
                  <a:buChar char="­"/>
                </a:pPr>
                <a:endParaRPr lang="en-US" sz="2400" dirty="0"/>
              </a:p>
            </p:txBody>
          </p:sp>
        </mc:Choice>
        <mc:Fallback xmlns="">
          <p:sp>
            <p:nvSpPr>
              <p:cNvPr id="3" name="Inhaltsplatzhalter 2">
                <a:extLst>
                  <a:ext uri="{FF2B5EF4-FFF2-40B4-BE49-F238E27FC236}">
                    <a16:creationId xmlns:a16="http://schemas.microsoft.com/office/drawing/2014/main" id="{A659E508-1E87-804B-B3EF-5FEB59C9AB5E}"/>
                  </a:ext>
                </a:extLst>
              </p:cNvPr>
              <p:cNvSpPr>
                <a:spLocks noGrp="1" noRot="1" noChangeAspect="1" noMove="1" noResize="1" noEditPoints="1" noAdjustHandles="1" noChangeArrowheads="1" noChangeShapeType="1" noTextEdit="1"/>
              </p:cNvSpPr>
              <p:nvPr>
                <p:ph idx="1"/>
              </p:nvPr>
            </p:nvSpPr>
            <p:spPr>
              <a:xfrm>
                <a:off x="1024128" y="2286000"/>
                <a:ext cx="9755241" cy="4023360"/>
              </a:xfrm>
              <a:blipFill>
                <a:blip r:embed="rId2"/>
                <a:stretch>
                  <a:fillRect t="-4242"/>
                </a:stretch>
              </a:blipFill>
            </p:spPr>
            <p:txBody>
              <a:bodyPr/>
              <a:lstStyle/>
              <a:p>
                <a:r>
                  <a:rPr lang="en-US">
                    <a:noFill/>
                  </a:rPr>
                  <a:t> </a:t>
                </a:r>
              </a:p>
            </p:txBody>
          </p:sp>
        </mc:Fallback>
      </mc:AlternateContent>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27</a:t>
            </a:fld>
            <a:endParaRPr lang="en-US" dirty="0"/>
          </a:p>
        </p:txBody>
      </p:sp>
      <p:sp>
        <p:nvSpPr>
          <p:cNvPr id="12" name="Titel 1">
            <a:extLst>
              <a:ext uri="{FF2B5EF4-FFF2-40B4-BE49-F238E27FC236}">
                <a16:creationId xmlns:a16="http://schemas.microsoft.com/office/drawing/2014/main" id="{BC0A40CF-9F86-4A5B-8744-D2EC6058E075}"/>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pic>
        <p:nvPicPr>
          <p:cNvPr id="8" name="Billede 7">
            <a:extLst>
              <a:ext uri="{FF2B5EF4-FFF2-40B4-BE49-F238E27FC236}">
                <a16:creationId xmlns:a16="http://schemas.microsoft.com/office/drawing/2014/main" id="{53BD3BAD-6AFD-4653-9B46-E8878854CCFC}"/>
              </a:ext>
            </a:extLst>
          </p:cNvPr>
          <p:cNvPicPr>
            <a:picLocks noChangeAspect="1"/>
          </p:cNvPicPr>
          <p:nvPr/>
        </p:nvPicPr>
        <p:blipFill>
          <a:blip r:embed="rId3"/>
          <a:stretch>
            <a:fillRect/>
          </a:stretch>
        </p:blipFill>
        <p:spPr>
          <a:xfrm>
            <a:off x="1585609" y="2650499"/>
            <a:ext cx="8246754" cy="680584"/>
          </a:xfrm>
          <a:prstGeom prst="rect">
            <a:avLst/>
          </a:prstGeom>
        </p:spPr>
      </p:pic>
    </p:spTree>
    <p:extLst>
      <p:ext uri="{BB962C8B-B14F-4D97-AF65-F5344CB8AC3E}">
        <p14:creationId xmlns:p14="http://schemas.microsoft.com/office/powerpoint/2010/main" val="329106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F7028ECB-FD70-4D1D-9C16-FBA236F6D0DF}"/>
              </a:ext>
            </a:extLst>
          </p:cNvPr>
          <p:cNvPicPr>
            <a:picLocks noChangeAspect="1"/>
          </p:cNvPicPr>
          <p:nvPr/>
        </p:nvPicPr>
        <p:blipFill>
          <a:blip r:embed="rId3"/>
          <a:stretch>
            <a:fillRect/>
          </a:stretch>
        </p:blipFill>
        <p:spPr>
          <a:xfrm>
            <a:off x="2771775" y="252412"/>
            <a:ext cx="6648450" cy="6162675"/>
          </a:xfrm>
          <a:prstGeom prst="rect">
            <a:avLst/>
          </a:prstGeom>
        </p:spPr>
      </p:pic>
      <p:sp>
        <p:nvSpPr>
          <p:cNvPr id="3" name="Venstre klammeparentes 2">
            <a:extLst>
              <a:ext uri="{FF2B5EF4-FFF2-40B4-BE49-F238E27FC236}">
                <a16:creationId xmlns:a16="http://schemas.microsoft.com/office/drawing/2014/main" id="{BF331442-00D8-486C-B7D5-6A360A04225B}"/>
              </a:ext>
            </a:extLst>
          </p:cNvPr>
          <p:cNvSpPr/>
          <p:nvPr/>
        </p:nvSpPr>
        <p:spPr>
          <a:xfrm>
            <a:off x="7033098" y="3152774"/>
            <a:ext cx="286056" cy="10668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5" name="Venstre klammeparentes 4">
            <a:extLst>
              <a:ext uri="{FF2B5EF4-FFF2-40B4-BE49-F238E27FC236}">
                <a16:creationId xmlns:a16="http://schemas.microsoft.com/office/drawing/2014/main" id="{137FF8DD-103B-4C1C-8B51-8F3F44C2CDE6}"/>
              </a:ext>
            </a:extLst>
          </p:cNvPr>
          <p:cNvSpPr/>
          <p:nvPr/>
        </p:nvSpPr>
        <p:spPr>
          <a:xfrm>
            <a:off x="4474420" y="3429000"/>
            <a:ext cx="291830" cy="124230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7" name="Venstre klammeparentes 6">
            <a:extLst>
              <a:ext uri="{FF2B5EF4-FFF2-40B4-BE49-F238E27FC236}">
                <a16:creationId xmlns:a16="http://schemas.microsoft.com/office/drawing/2014/main" id="{E9B8A51E-83D9-4A89-A131-E2C5CDAC9BFE}"/>
              </a:ext>
            </a:extLst>
          </p:cNvPr>
          <p:cNvSpPr/>
          <p:nvPr/>
        </p:nvSpPr>
        <p:spPr>
          <a:xfrm>
            <a:off x="4474419" y="5257800"/>
            <a:ext cx="299431" cy="12327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8" name="Venstre klammeparentes 7">
            <a:extLst>
              <a:ext uri="{FF2B5EF4-FFF2-40B4-BE49-F238E27FC236}">
                <a16:creationId xmlns:a16="http://schemas.microsoft.com/office/drawing/2014/main" id="{BB6F0FDD-AF64-497C-8E43-EE8049028DA5}"/>
              </a:ext>
            </a:extLst>
          </p:cNvPr>
          <p:cNvSpPr/>
          <p:nvPr/>
        </p:nvSpPr>
        <p:spPr>
          <a:xfrm>
            <a:off x="7027323" y="5257800"/>
            <a:ext cx="291830" cy="12327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9" name="Rektangel 8">
            <a:extLst>
              <a:ext uri="{FF2B5EF4-FFF2-40B4-BE49-F238E27FC236}">
                <a16:creationId xmlns:a16="http://schemas.microsoft.com/office/drawing/2014/main" id="{953D185F-D63B-458E-B1B7-7D51E3C9BB56}"/>
              </a:ext>
            </a:extLst>
          </p:cNvPr>
          <p:cNvSpPr/>
          <p:nvPr/>
        </p:nvSpPr>
        <p:spPr>
          <a:xfrm>
            <a:off x="2771775" y="2447925"/>
            <a:ext cx="1702645" cy="4041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Venstre klammeparentes 9">
            <a:extLst>
              <a:ext uri="{FF2B5EF4-FFF2-40B4-BE49-F238E27FC236}">
                <a16:creationId xmlns:a16="http://schemas.microsoft.com/office/drawing/2014/main" id="{529484E3-2A60-421F-A1AA-BF505F95803A}"/>
              </a:ext>
            </a:extLst>
          </p:cNvPr>
          <p:cNvSpPr/>
          <p:nvPr/>
        </p:nvSpPr>
        <p:spPr>
          <a:xfrm>
            <a:off x="5756748" y="3429000"/>
            <a:ext cx="305003" cy="79057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1" name="Venstre klammeparentes 10">
            <a:extLst>
              <a:ext uri="{FF2B5EF4-FFF2-40B4-BE49-F238E27FC236}">
                <a16:creationId xmlns:a16="http://schemas.microsoft.com/office/drawing/2014/main" id="{1842D712-CDCB-4EB8-9FD7-0D667316F87B}"/>
              </a:ext>
            </a:extLst>
          </p:cNvPr>
          <p:cNvSpPr/>
          <p:nvPr/>
        </p:nvSpPr>
        <p:spPr>
          <a:xfrm>
            <a:off x="5750973" y="5257800"/>
            <a:ext cx="299228" cy="704850"/>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2" name="Venstre klammeparentes 11">
            <a:extLst>
              <a:ext uri="{FF2B5EF4-FFF2-40B4-BE49-F238E27FC236}">
                <a16:creationId xmlns:a16="http://schemas.microsoft.com/office/drawing/2014/main" id="{75931FDB-41AE-4700-AC77-D8E83F3E1AE8}"/>
              </a:ext>
            </a:extLst>
          </p:cNvPr>
          <p:cNvSpPr/>
          <p:nvPr/>
        </p:nvSpPr>
        <p:spPr>
          <a:xfrm>
            <a:off x="8157048" y="3114879"/>
            <a:ext cx="286055" cy="314122"/>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3" name="Venstre klammeparentes 12">
            <a:extLst>
              <a:ext uri="{FF2B5EF4-FFF2-40B4-BE49-F238E27FC236}">
                <a16:creationId xmlns:a16="http://schemas.microsoft.com/office/drawing/2014/main" id="{E2CC6AD2-9D1A-4FC2-AA2F-19A8C94BEC99}"/>
              </a:ext>
            </a:extLst>
          </p:cNvPr>
          <p:cNvSpPr/>
          <p:nvPr/>
        </p:nvSpPr>
        <p:spPr>
          <a:xfrm>
            <a:off x="8151273" y="5257800"/>
            <a:ext cx="291830" cy="31412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4" name="Venstre klammeparentes 13">
            <a:extLst>
              <a:ext uri="{FF2B5EF4-FFF2-40B4-BE49-F238E27FC236}">
                <a16:creationId xmlns:a16="http://schemas.microsoft.com/office/drawing/2014/main" id="{AFB7E80E-1D77-466E-9914-AEB3D98591EB}"/>
              </a:ext>
            </a:extLst>
          </p:cNvPr>
          <p:cNvSpPr/>
          <p:nvPr/>
        </p:nvSpPr>
        <p:spPr>
          <a:xfrm>
            <a:off x="8157758" y="6176456"/>
            <a:ext cx="291830" cy="31412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Tree>
    <p:extLst>
      <p:ext uri="{BB962C8B-B14F-4D97-AF65-F5344CB8AC3E}">
        <p14:creationId xmlns:p14="http://schemas.microsoft.com/office/powerpoint/2010/main" val="37186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6A63A0BB-3C54-419D-A8AC-0CEE5B31A440}"/>
              </a:ext>
            </a:extLst>
          </p:cNvPr>
          <p:cNvPicPr>
            <a:picLocks noChangeAspect="1"/>
          </p:cNvPicPr>
          <p:nvPr/>
        </p:nvPicPr>
        <p:blipFill>
          <a:blip r:embed="rId3"/>
          <a:stretch>
            <a:fillRect/>
          </a:stretch>
        </p:blipFill>
        <p:spPr>
          <a:xfrm>
            <a:off x="2819400" y="1926684"/>
            <a:ext cx="6648450" cy="3979557"/>
          </a:xfrm>
          <a:prstGeom prst="rect">
            <a:avLst/>
          </a:prstGeom>
        </p:spPr>
      </p:pic>
      <p:pic>
        <p:nvPicPr>
          <p:cNvPr id="4" name="Billede 3">
            <a:extLst>
              <a:ext uri="{FF2B5EF4-FFF2-40B4-BE49-F238E27FC236}">
                <a16:creationId xmlns:a16="http://schemas.microsoft.com/office/drawing/2014/main" id="{2FC22964-6121-4BF0-AB9A-4E1397983311}"/>
              </a:ext>
            </a:extLst>
          </p:cNvPr>
          <p:cNvPicPr>
            <a:picLocks noChangeAspect="1"/>
          </p:cNvPicPr>
          <p:nvPr/>
        </p:nvPicPr>
        <p:blipFill rotWithShape="1">
          <a:blip r:embed="rId4"/>
          <a:srcRect b="73598"/>
          <a:stretch/>
        </p:blipFill>
        <p:spPr>
          <a:xfrm>
            <a:off x="2771775" y="252006"/>
            <a:ext cx="6648450" cy="1627053"/>
          </a:xfrm>
          <a:prstGeom prst="rect">
            <a:avLst/>
          </a:prstGeom>
        </p:spPr>
      </p:pic>
      <p:pic>
        <p:nvPicPr>
          <p:cNvPr id="3" name="Billede 2">
            <a:extLst>
              <a:ext uri="{FF2B5EF4-FFF2-40B4-BE49-F238E27FC236}">
                <a16:creationId xmlns:a16="http://schemas.microsoft.com/office/drawing/2014/main" id="{BF94560C-D4B6-4E0A-8E8A-4C26A4C6D23E}"/>
              </a:ext>
            </a:extLst>
          </p:cNvPr>
          <p:cNvPicPr>
            <a:picLocks noChangeAspect="1"/>
          </p:cNvPicPr>
          <p:nvPr/>
        </p:nvPicPr>
        <p:blipFill>
          <a:blip r:embed="rId5"/>
          <a:stretch>
            <a:fillRect/>
          </a:stretch>
        </p:blipFill>
        <p:spPr>
          <a:xfrm>
            <a:off x="2771775" y="5876519"/>
            <a:ext cx="6648450" cy="984563"/>
          </a:xfrm>
          <a:prstGeom prst="rect">
            <a:avLst/>
          </a:prstGeom>
        </p:spPr>
      </p:pic>
      <p:sp>
        <p:nvSpPr>
          <p:cNvPr id="16" name="Rektangel 15">
            <a:extLst>
              <a:ext uri="{FF2B5EF4-FFF2-40B4-BE49-F238E27FC236}">
                <a16:creationId xmlns:a16="http://schemas.microsoft.com/office/drawing/2014/main" id="{32D16667-1077-4F75-AEA0-41FA25F75CED}"/>
              </a:ext>
            </a:extLst>
          </p:cNvPr>
          <p:cNvSpPr/>
          <p:nvPr/>
        </p:nvSpPr>
        <p:spPr>
          <a:xfrm>
            <a:off x="2771775" y="1885950"/>
            <a:ext cx="1702645" cy="4041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Venstre klammeparentes 16">
            <a:extLst>
              <a:ext uri="{FF2B5EF4-FFF2-40B4-BE49-F238E27FC236}">
                <a16:creationId xmlns:a16="http://schemas.microsoft.com/office/drawing/2014/main" id="{2E4E3F83-F0F6-4302-8313-21CB097829B7}"/>
              </a:ext>
            </a:extLst>
          </p:cNvPr>
          <p:cNvSpPr/>
          <p:nvPr/>
        </p:nvSpPr>
        <p:spPr>
          <a:xfrm>
            <a:off x="7080723" y="2514803"/>
            <a:ext cx="297606" cy="342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0" name="Venstre klammeparentes 19">
            <a:extLst>
              <a:ext uri="{FF2B5EF4-FFF2-40B4-BE49-F238E27FC236}">
                <a16:creationId xmlns:a16="http://schemas.microsoft.com/office/drawing/2014/main" id="{DD8DADB9-943D-4182-A90C-D1B15215A624}"/>
              </a:ext>
            </a:extLst>
          </p:cNvPr>
          <p:cNvSpPr/>
          <p:nvPr/>
        </p:nvSpPr>
        <p:spPr>
          <a:xfrm>
            <a:off x="7074947" y="4725063"/>
            <a:ext cx="297606" cy="740462"/>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1" name="Venstre klammeparentes 20">
            <a:extLst>
              <a:ext uri="{FF2B5EF4-FFF2-40B4-BE49-F238E27FC236}">
                <a16:creationId xmlns:a16="http://schemas.microsoft.com/office/drawing/2014/main" id="{A98B63CE-9324-4310-AD1F-91BAEBEBA2B6}"/>
              </a:ext>
            </a:extLst>
          </p:cNvPr>
          <p:cNvSpPr/>
          <p:nvPr/>
        </p:nvSpPr>
        <p:spPr>
          <a:xfrm>
            <a:off x="5804373" y="2514803"/>
            <a:ext cx="286055" cy="1104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2" name="Venstre klammeparentes 21">
            <a:extLst>
              <a:ext uri="{FF2B5EF4-FFF2-40B4-BE49-F238E27FC236}">
                <a16:creationId xmlns:a16="http://schemas.microsoft.com/office/drawing/2014/main" id="{B8F5E68A-F39A-4E99-B2A2-5BC7E96EAB39}"/>
              </a:ext>
            </a:extLst>
          </p:cNvPr>
          <p:cNvSpPr/>
          <p:nvPr/>
        </p:nvSpPr>
        <p:spPr>
          <a:xfrm>
            <a:off x="5798598" y="4334078"/>
            <a:ext cx="286055" cy="155642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4" name="Venstre klammeparentes 23">
            <a:extLst>
              <a:ext uri="{FF2B5EF4-FFF2-40B4-BE49-F238E27FC236}">
                <a16:creationId xmlns:a16="http://schemas.microsoft.com/office/drawing/2014/main" id="{80AF14CC-095E-4FCC-B378-E305476E8F6A}"/>
              </a:ext>
            </a:extLst>
          </p:cNvPr>
          <p:cNvSpPr/>
          <p:nvPr/>
        </p:nvSpPr>
        <p:spPr>
          <a:xfrm>
            <a:off x="8179848" y="4334078"/>
            <a:ext cx="297606" cy="113144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5" name="Venstre klammeparentes 24">
            <a:extLst>
              <a:ext uri="{FF2B5EF4-FFF2-40B4-BE49-F238E27FC236}">
                <a16:creationId xmlns:a16="http://schemas.microsoft.com/office/drawing/2014/main" id="{1556F5FD-B2C4-461C-87AC-39FC74B3483D}"/>
              </a:ext>
            </a:extLst>
          </p:cNvPr>
          <p:cNvSpPr/>
          <p:nvPr/>
        </p:nvSpPr>
        <p:spPr>
          <a:xfrm>
            <a:off x="4522045" y="5581650"/>
            <a:ext cx="286055" cy="31137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7" name="Venstre klammeparentes 26">
            <a:extLst>
              <a:ext uri="{FF2B5EF4-FFF2-40B4-BE49-F238E27FC236}">
                <a16:creationId xmlns:a16="http://schemas.microsoft.com/office/drawing/2014/main" id="{4B33887C-CF92-4DF9-9DB8-C4315F968FC0}"/>
              </a:ext>
            </a:extLst>
          </p:cNvPr>
          <p:cNvSpPr/>
          <p:nvPr/>
        </p:nvSpPr>
        <p:spPr>
          <a:xfrm>
            <a:off x="4522045" y="4725063"/>
            <a:ext cx="286055" cy="31137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8" name="Venstre klammeparentes 27">
            <a:extLst>
              <a:ext uri="{FF2B5EF4-FFF2-40B4-BE49-F238E27FC236}">
                <a16:creationId xmlns:a16="http://schemas.microsoft.com/office/drawing/2014/main" id="{F8C34420-F257-4A9B-856C-96E1FA52EC96}"/>
              </a:ext>
            </a:extLst>
          </p:cNvPr>
          <p:cNvSpPr/>
          <p:nvPr/>
        </p:nvSpPr>
        <p:spPr>
          <a:xfrm>
            <a:off x="7074947" y="3276803"/>
            <a:ext cx="297606" cy="342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31" name="Venstre klammeparentes 30">
            <a:extLst>
              <a:ext uri="{FF2B5EF4-FFF2-40B4-BE49-F238E27FC236}">
                <a16:creationId xmlns:a16="http://schemas.microsoft.com/office/drawing/2014/main" id="{F0DE5AA7-1F09-426B-94B6-27DF7CCD6B9F}"/>
              </a:ext>
            </a:extLst>
          </p:cNvPr>
          <p:cNvSpPr/>
          <p:nvPr/>
        </p:nvSpPr>
        <p:spPr>
          <a:xfrm>
            <a:off x="8179848" y="2514803"/>
            <a:ext cx="297606" cy="342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32" name="Venstre klammeparentes 31">
            <a:extLst>
              <a:ext uri="{FF2B5EF4-FFF2-40B4-BE49-F238E27FC236}">
                <a16:creationId xmlns:a16="http://schemas.microsoft.com/office/drawing/2014/main" id="{A00B8001-6F8D-4AB8-9EA6-46C2126DC051}"/>
              </a:ext>
            </a:extLst>
          </p:cNvPr>
          <p:cNvSpPr/>
          <p:nvPr/>
        </p:nvSpPr>
        <p:spPr>
          <a:xfrm>
            <a:off x="8174072" y="3276803"/>
            <a:ext cx="297606" cy="342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Tree>
    <p:extLst>
      <p:ext uri="{BB962C8B-B14F-4D97-AF65-F5344CB8AC3E}">
        <p14:creationId xmlns:p14="http://schemas.microsoft.com/office/powerpoint/2010/main" val="377714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718A6A61-713C-8C40-9B8B-D0064AB4BEAB}"/>
              </a:ext>
            </a:extLst>
          </p:cNvPr>
          <p:cNvSpPr>
            <a:spLocks noGrp="1"/>
          </p:cNvSpPr>
          <p:nvPr>
            <p:ph type="title"/>
          </p:nvPr>
        </p:nvSpPr>
        <p:spPr>
          <a:xfrm>
            <a:off x="1024129" y="585216"/>
            <a:ext cx="3779085" cy="1499616"/>
          </a:xfrm>
        </p:spPr>
        <p:txBody>
          <a:bodyPr>
            <a:normAutofit/>
          </a:bodyPr>
          <a:lstStyle/>
          <a:p>
            <a:r>
              <a:rPr lang="en-US" sz="3700" dirty="0">
                <a:solidFill>
                  <a:schemeClr val="tx1"/>
                </a:solidFill>
              </a:rPr>
              <a:t>I. Relevance</a:t>
            </a:r>
          </a:p>
        </p:txBody>
      </p:sp>
      <p:cxnSp>
        <p:nvCxnSpPr>
          <p:cNvPr id="20" name="Straight Connector 19">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3DFE627C-1C01-8B46-93C1-5A083C9A5A22}"/>
              </a:ext>
            </a:extLst>
          </p:cNvPr>
          <p:cNvSpPr>
            <a:spLocks noGrp="1"/>
          </p:cNvSpPr>
          <p:nvPr>
            <p:ph idx="1"/>
          </p:nvPr>
        </p:nvSpPr>
        <p:spPr>
          <a:xfrm>
            <a:off x="1024129" y="1740724"/>
            <a:ext cx="3791711" cy="4477196"/>
          </a:xfrm>
        </p:spPr>
        <p:txBody>
          <a:bodyPr>
            <a:normAutofit fontScale="92500" lnSpcReduction="10000"/>
          </a:bodyPr>
          <a:lstStyle/>
          <a:p>
            <a:pPr>
              <a:buClr>
                <a:schemeClr val="tx1"/>
              </a:buClr>
              <a:buFont typeface="Arial" panose="020B0604020202020204" pitchFamily="34" charset="0"/>
              <a:buChar char="•"/>
            </a:pPr>
            <a:r>
              <a:rPr lang="en-US" dirty="0">
                <a:solidFill>
                  <a:srgbClr val="FFFFFF"/>
                </a:solidFill>
              </a:rPr>
              <a:t> </a:t>
            </a:r>
            <a:r>
              <a:rPr lang="en-US" dirty="0"/>
              <a:t>Growing inequalities is a topic of special importance</a:t>
            </a:r>
          </a:p>
          <a:p>
            <a:pPr>
              <a:buClr>
                <a:schemeClr val="tx1"/>
              </a:buClr>
              <a:buFont typeface="Arial" panose="020B0604020202020204" pitchFamily="34" charset="0"/>
              <a:buChar char="•"/>
            </a:pPr>
            <a:r>
              <a:rPr lang="en-US" dirty="0"/>
              <a:t> Growing inequality can hamper economic development (IMF, 2017)</a:t>
            </a:r>
          </a:p>
          <a:p>
            <a:pPr marL="0" indent="0">
              <a:buClr>
                <a:schemeClr val="tx1"/>
              </a:buClr>
              <a:buNone/>
            </a:pPr>
            <a:r>
              <a:rPr lang="en-US" dirty="0">
                <a:sym typeface="Wingdings" pitchFamily="2" charset="2"/>
              </a:rPr>
              <a:t>  </a:t>
            </a:r>
            <a:r>
              <a:rPr lang="en-US" dirty="0"/>
              <a:t>One cause of this inequality lies in growing wage disparities across countries and regions</a:t>
            </a:r>
          </a:p>
          <a:p>
            <a:pPr marL="0" indent="0">
              <a:buClr>
                <a:schemeClr val="tx1"/>
              </a:buClr>
              <a:buNone/>
            </a:pPr>
            <a:r>
              <a:rPr lang="en-US" sz="2000" dirty="0">
                <a:sym typeface="Wingdings" pitchFamily="2" charset="2"/>
              </a:rPr>
              <a:t> Emphasis in the literature is on the effect of agglomeration on wage – the  urban wage premium  our focus as well and not other regional differences</a:t>
            </a:r>
            <a:endParaRPr lang="en-US" dirty="0"/>
          </a:p>
          <a:p>
            <a:pPr>
              <a:buClr>
                <a:schemeClr val="tx1"/>
              </a:buClr>
              <a:buFont typeface="Arial" panose="020B0604020202020204" pitchFamily="34" charset="0"/>
              <a:buChar char="•"/>
            </a:pPr>
            <a:r>
              <a:rPr lang="en-US" dirty="0"/>
              <a:t> e.g. US: Wages 33% higher in big cities than outside (Glaeser &amp; Maré, 2001)</a:t>
            </a: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p:txBody>
      </p:sp>
      <p:pic>
        <p:nvPicPr>
          <p:cNvPr id="9" name="Grafik 8">
            <a:extLst>
              <a:ext uri="{FF2B5EF4-FFF2-40B4-BE49-F238E27FC236}">
                <a16:creationId xmlns:a16="http://schemas.microsoft.com/office/drawing/2014/main" id="{785371FC-0045-6044-970B-1F2E55359B39}"/>
              </a:ext>
            </a:extLst>
          </p:cNvPr>
          <p:cNvPicPr/>
          <p:nvPr/>
        </p:nvPicPr>
        <p:blipFill>
          <a:blip r:embed="rId2"/>
          <a:stretch>
            <a:fillRect/>
          </a:stretch>
        </p:blipFill>
        <p:spPr>
          <a:xfrm>
            <a:off x="5839969" y="1740724"/>
            <a:ext cx="5715000" cy="4100928"/>
          </a:xfrm>
          <a:prstGeom prst="rect">
            <a:avLst/>
          </a:prstGeom>
        </p:spPr>
      </p:pic>
      <p:sp>
        <p:nvSpPr>
          <p:cNvPr id="4" name="Datumsplatzhalter 3">
            <a:extLst>
              <a:ext uri="{FF2B5EF4-FFF2-40B4-BE49-F238E27FC236}">
                <a16:creationId xmlns:a16="http://schemas.microsoft.com/office/drawing/2014/main" id="{1B3EA395-4530-4C4A-B9B8-F990127129F5}"/>
              </a:ext>
            </a:extLst>
          </p:cNvPr>
          <p:cNvSpPr>
            <a:spLocks noGrp="1"/>
          </p:cNvSpPr>
          <p:nvPr>
            <p:ph type="dt" sz="half" idx="10"/>
          </p:nvPr>
        </p:nvSpPr>
        <p:spPr>
          <a:xfrm>
            <a:off x="1024128" y="6470704"/>
            <a:ext cx="2154142" cy="274320"/>
          </a:xfrm>
        </p:spPr>
        <p:txBody>
          <a:bodyPr>
            <a:normAutofit/>
          </a:bodyPr>
          <a:lstStyle/>
          <a:p>
            <a:pPr>
              <a:spcAft>
                <a:spcPts val="600"/>
              </a:spcAft>
            </a:pPr>
            <a:r>
              <a:rPr lang="de-DE" dirty="0"/>
              <a:t>11/29/18</a:t>
            </a:r>
            <a:endParaRPr lang="en-US" dirty="0"/>
          </a:p>
        </p:txBody>
      </p:sp>
      <p:sp>
        <p:nvSpPr>
          <p:cNvPr id="5" name="Fußzeilenplatzhalter 4">
            <a:extLst>
              <a:ext uri="{FF2B5EF4-FFF2-40B4-BE49-F238E27FC236}">
                <a16:creationId xmlns:a16="http://schemas.microsoft.com/office/drawing/2014/main" id="{48E85E04-AEAC-DA4A-9334-8D51CC7327DF}"/>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dirty="0"/>
              <a:t>Victor Wichmann &amp; Thor Noe</a:t>
            </a:r>
          </a:p>
        </p:txBody>
      </p:sp>
      <p:sp>
        <p:nvSpPr>
          <p:cNvPr id="6" name="Foliennummernplatzhalter 5">
            <a:extLst>
              <a:ext uri="{FF2B5EF4-FFF2-40B4-BE49-F238E27FC236}">
                <a16:creationId xmlns:a16="http://schemas.microsoft.com/office/drawing/2014/main" id="{472A7559-894E-144E-B388-9C1C260EA5B2}"/>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3</a:t>
            </a:fld>
            <a:endParaRPr lang="en-US" dirty="0"/>
          </a:p>
        </p:txBody>
      </p:sp>
      <p:pic>
        <p:nvPicPr>
          <p:cNvPr id="12" name="Picture 2" descr="Logo Universitat de Barcelona">
            <a:extLst>
              <a:ext uri="{FF2B5EF4-FFF2-40B4-BE49-F238E27FC236}">
                <a16:creationId xmlns:a16="http://schemas.microsoft.com/office/drawing/2014/main" id="{54F3152F-3C81-274D-A07D-E21092603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780" y="0"/>
            <a:ext cx="40640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471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77473-B567-A746-AF78-1E6D3DDFB9FC}"/>
              </a:ext>
            </a:extLst>
          </p:cNvPr>
          <p:cNvSpPr>
            <a:spLocks noGrp="1"/>
          </p:cNvSpPr>
          <p:nvPr>
            <p:ph type="title"/>
          </p:nvPr>
        </p:nvSpPr>
        <p:spPr/>
        <p:txBody>
          <a:bodyPr>
            <a:normAutofit/>
          </a:bodyPr>
          <a:lstStyle/>
          <a:p>
            <a:r>
              <a:rPr lang="en-US" sz="4500" dirty="0">
                <a:solidFill>
                  <a:schemeClr val="tx1"/>
                </a:solidFill>
              </a:rPr>
              <a:t>Glaeser, E.L., Maré, D.C. (2001), Cities and Skills</a:t>
            </a:r>
            <a:endParaRPr lang="en-US" sz="4500" dirty="0"/>
          </a:p>
        </p:txBody>
      </p:sp>
      <p:sp>
        <p:nvSpPr>
          <p:cNvPr id="4" name="Datumsplatzhalter 3">
            <a:extLst>
              <a:ext uri="{FF2B5EF4-FFF2-40B4-BE49-F238E27FC236}">
                <a16:creationId xmlns:a16="http://schemas.microsoft.com/office/drawing/2014/main" id="{F8E86C89-C10F-3D4A-9325-B34B106D1323}"/>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6E8BA375-CA32-274C-B505-E2A650864F9D}"/>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415ACC26-B64C-0841-B828-44A985353048}"/>
              </a:ext>
            </a:extLst>
          </p:cNvPr>
          <p:cNvSpPr>
            <a:spLocks noGrp="1"/>
          </p:cNvSpPr>
          <p:nvPr>
            <p:ph type="sldNum" sz="quarter" idx="12"/>
          </p:nvPr>
        </p:nvSpPr>
        <p:spPr/>
        <p:txBody>
          <a:bodyPr/>
          <a:lstStyle/>
          <a:p>
            <a:fld id="{113E7649-5722-0E41-94D1-F242D27EA726}" type="slidenum">
              <a:rPr lang="en-US" smtClean="0"/>
              <a:t>30</a:t>
            </a:fld>
            <a:endParaRPr lang="en-US" dirty="0"/>
          </a:p>
        </p:txBody>
      </p:sp>
      <p:sp>
        <p:nvSpPr>
          <p:cNvPr id="9" name="Inhaltsplatzhalter 2">
            <a:extLst>
              <a:ext uri="{FF2B5EF4-FFF2-40B4-BE49-F238E27FC236}">
                <a16:creationId xmlns:a16="http://schemas.microsoft.com/office/drawing/2014/main" id="{FA62E01A-CB0B-4E6A-BFBD-96B1578C6ADC}"/>
              </a:ext>
            </a:extLst>
          </p:cNvPr>
          <p:cNvSpPr>
            <a:spLocks noGrp="1"/>
          </p:cNvSpPr>
          <p:nvPr>
            <p:ph idx="1"/>
          </p:nvPr>
        </p:nvSpPr>
        <p:spPr>
          <a:xfrm>
            <a:off x="1024128" y="2286000"/>
            <a:ext cx="9720071" cy="4023360"/>
          </a:xfrm>
        </p:spPr>
        <p:txBody>
          <a:bodyPr>
            <a:normAutofit/>
          </a:bodyPr>
          <a:lstStyle/>
          <a:p>
            <a:r>
              <a:rPr lang="en-US" sz="2400" dirty="0"/>
              <a:t>Q: IS THE URBAN WAGE PREMIUM DUE TO OMITTED ABILITY BIAS?</a:t>
            </a:r>
          </a:p>
          <a:p>
            <a:pPr>
              <a:buFont typeface="Wingdings" pitchFamily="2" charset="2"/>
              <a:buChar char="§"/>
            </a:pPr>
            <a:r>
              <a:rPr lang="en-US" dirty="0"/>
              <a:t> Omitted ability bias: Declined</a:t>
            </a:r>
            <a:endParaRPr lang="en-US" sz="2000" dirty="0"/>
          </a:p>
          <a:p>
            <a:pPr lvl="1">
              <a:buFont typeface="Wingdings" pitchFamily="2" charset="2"/>
              <a:buChar char="§"/>
            </a:pPr>
            <a:r>
              <a:rPr lang="en-US" sz="2000" dirty="0"/>
              <a:t> Initial endowment with observable basic ability and human capital characteristics are only weakly correlated with cities</a:t>
            </a:r>
          </a:p>
          <a:p>
            <a:pPr lvl="1">
              <a:buFont typeface="Wingdings" pitchFamily="2" charset="2"/>
              <a:buChar char="§"/>
            </a:pPr>
            <a:r>
              <a:rPr lang="en-US" sz="2000" dirty="0"/>
              <a:t> Correcting for local prices decreases wage premium </a:t>
            </a:r>
            <a:r>
              <a:rPr lang="en-US" sz="2000" dirty="0">
                <a:sym typeface="Wingdings" panose="05000000000000000000" pitchFamily="2" charset="2"/>
              </a:rPr>
              <a:t> </a:t>
            </a:r>
            <a:r>
              <a:rPr lang="en-US" sz="2000" dirty="0"/>
              <a:t>Weak correlation between city size and real wages</a:t>
            </a:r>
          </a:p>
          <a:p>
            <a:pPr lvl="1">
              <a:buFont typeface="Wingdings" pitchFamily="2" charset="2"/>
              <a:buChar char="§"/>
            </a:pPr>
            <a:r>
              <a:rPr lang="en-US" sz="2000" dirty="0"/>
              <a:t> </a:t>
            </a:r>
            <a:r>
              <a:rPr lang="en-US" sz="2000" u="sng" dirty="0"/>
              <a:t>Migrants to cities also receive a wage premium</a:t>
            </a:r>
            <a:r>
              <a:rPr lang="en-US" sz="2000" dirty="0"/>
              <a:t> (even controlling for individual fixed-effects)</a:t>
            </a:r>
          </a:p>
          <a:p>
            <a:pPr lvl="1">
              <a:buFont typeface="Wingdings" pitchFamily="2" charset="2"/>
              <a:buChar char="§"/>
            </a:pPr>
            <a:endParaRPr lang="en-US" sz="2000" dirty="0"/>
          </a:p>
          <a:p>
            <a:pPr lvl="1">
              <a:buFont typeface="Wingdings" pitchFamily="2" charset="2"/>
              <a:buChar char="§"/>
            </a:pPr>
            <a:endParaRPr lang="en-US" sz="2000" dirty="0"/>
          </a:p>
          <a:p>
            <a:pPr marL="0" indent="0">
              <a:buNone/>
            </a:pPr>
            <a:endParaRPr lang="en-US" dirty="0"/>
          </a:p>
        </p:txBody>
      </p:sp>
    </p:spTree>
    <p:extLst>
      <p:ext uri="{BB962C8B-B14F-4D97-AF65-F5344CB8AC3E}">
        <p14:creationId xmlns:p14="http://schemas.microsoft.com/office/powerpoint/2010/main" val="656481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FEC183-B34D-0542-B385-BD0D538EF787}"/>
              </a:ext>
            </a:extLst>
          </p:cNvPr>
          <p:cNvSpPr>
            <a:spLocks noGrp="1"/>
          </p:cNvSpPr>
          <p:nvPr>
            <p:ph type="title"/>
          </p:nvPr>
        </p:nvSpPr>
        <p:spPr/>
        <p:txBody>
          <a:bodyPr>
            <a:normAutofit/>
          </a:bodyPr>
          <a:lstStyle/>
          <a:p>
            <a:r>
              <a:rPr lang="en-US" sz="4500" dirty="0">
                <a:solidFill>
                  <a:schemeClr val="tx1"/>
                </a:solidFill>
              </a:rPr>
              <a:t>Glaeser, E.L., Maré, D.C. (2001), Cities and Skills</a:t>
            </a:r>
            <a:endParaRPr lang="en-US" sz="4500" dirty="0"/>
          </a:p>
        </p:txBody>
      </p:sp>
      <p:sp>
        <p:nvSpPr>
          <p:cNvPr id="3" name="Inhaltsplatzhalter 2">
            <a:extLst>
              <a:ext uri="{FF2B5EF4-FFF2-40B4-BE49-F238E27FC236}">
                <a16:creationId xmlns:a16="http://schemas.microsoft.com/office/drawing/2014/main" id="{A88A4D2D-8271-5041-AB4B-0E7779EEEB06}"/>
              </a:ext>
            </a:extLst>
          </p:cNvPr>
          <p:cNvSpPr>
            <a:spLocks noGrp="1"/>
          </p:cNvSpPr>
          <p:nvPr>
            <p:ph idx="1"/>
          </p:nvPr>
        </p:nvSpPr>
        <p:spPr/>
        <p:txBody>
          <a:bodyPr>
            <a:normAutofit lnSpcReduction="10000"/>
          </a:bodyPr>
          <a:lstStyle/>
          <a:p>
            <a:r>
              <a:rPr lang="en-US" sz="2400" dirty="0"/>
              <a:t>Q: IS THE URBAN WAGE PREMIUM A WAGE LEVEL EFFECT OR A WAGE GROWTH EFFECT?</a:t>
            </a:r>
          </a:p>
          <a:p>
            <a:pPr>
              <a:buFont typeface="Wingdings" pitchFamily="2" charset="2"/>
              <a:buChar char="§"/>
            </a:pPr>
            <a:r>
              <a:rPr lang="en-US" dirty="0"/>
              <a:t> Findings are ambiguous and not overwhelming</a:t>
            </a:r>
          </a:p>
          <a:p>
            <a:pPr>
              <a:buFont typeface="Wingdings" pitchFamily="2" charset="2"/>
              <a:buChar char="§"/>
            </a:pPr>
            <a:r>
              <a:rPr lang="en-US" dirty="0"/>
              <a:t> In favor of wage level theory:</a:t>
            </a:r>
          </a:p>
          <a:p>
            <a:pPr lvl="1">
              <a:buFont typeface="Wingdings" pitchFamily="2" charset="2"/>
              <a:buChar char="§"/>
            </a:pPr>
            <a:r>
              <a:rPr lang="en-US" sz="2000" dirty="0"/>
              <a:t> Young rural-to-urban migrants experience quick wage gains</a:t>
            </a:r>
            <a:endParaRPr lang="en-US" sz="1600" dirty="0">
              <a:sym typeface="Wingdings" panose="05000000000000000000" pitchFamily="2" charset="2"/>
            </a:endParaRPr>
          </a:p>
          <a:p>
            <a:pPr>
              <a:buFont typeface="Wingdings" pitchFamily="2" charset="2"/>
              <a:buChar char="§"/>
            </a:pPr>
            <a:r>
              <a:rPr lang="en-US" sz="2400" dirty="0">
                <a:sym typeface="Wingdings" panose="05000000000000000000" pitchFamily="2" charset="2"/>
              </a:rPr>
              <a:t>In favor of wage growth theory:</a:t>
            </a:r>
          </a:p>
          <a:p>
            <a:pPr lvl="1">
              <a:buFont typeface="Wingdings" pitchFamily="2" charset="2"/>
              <a:buChar char="§"/>
            </a:pPr>
            <a:r>
              <a:rPr lang="en-US" sz="2000" dirty="0"/>
              <a:t>Rural-to-urban migrants experience modest wage gains over time</a:t>
            </a:r>
          </a:p>
          <a:p>
            <a:pPr lvl="1">
              <a:buFont typeface="Wingdings" pitchFamily="2" charset="2"/>
              <a:buChar char="§"/>
            </a:pPr>
            <a:r>
              <a:rPr lang="en-US" sz="2000" dirty="0"/>
              <a:t>Urban-to-rural migrants do not experience immediate significant wage losses</a:t>
            </a:r>
          </a:p>
          <a:p>
            <a:pPr lvl="2">
              <a:buFont typeface="Wingdings" pitchFamily="2" charset="2"/>
              <a:buChar char="§"/>
            </a:pPr>
            <a:r>
              <a:rPr lang="en-US" sz="1900" dirty="0"/>
              <a:t>After 1</a:t>
            </a:r>
            <a:r>
              <a:rPr lang="en-US" sz="1900" baseline="30000" dirty="0"/>
              <a:t>st</a:t>
            </a:r>
            <a:r>
              <a:rPr lang="en-US" sz="1900" dirty="0"/>
              <a:t> year they do though.</a:t>
            </a:r>
          </a:p>
          <a:p>
            <a:pPr lvl="2">
              <a:buFont typeface="Wingdings" pitchFamily="2" charset="2"/>
              <a:buChar char="§"/>
            </a:pPr>
            <a:r>
              <a:rPr lang="en-US" sz="1900" dirty="0"/>
              <a:t>Some workers might only leave cities if they are facing a solid contract.</a:t>
            </a:r>
          </a:p>
          <a:p>
            <a:pPr lvl="1">
              <a:buFont typeface="Wingdings" pitchFamily="2" charset="2"/>
              <a:buChar char="§"/>
            </a:pPr>
            <a:r>
              <a:rPr lang="en-US" sz="2000" dirty="0">
                <a:sym typeface="Wingdings" panose="05000000000000000000" pitchFamily="2" charset="2"/>
              </a:rPr>
              <a:t>Controlling for individual fixed effects reduces the urban premium heavily (table 3)</a:t>
            </a:r>
          </a:p>
          <a:p>
            <a:pPr marL="0" indent="0">
              <a:buNone/>
            </a:pPr>
            <a:endParaRPr lang="en-US" dirty="0"/>
          </a:p>
        </p:txBody>
      </p:sp>
      <p:sp>
        <p:nvSpPr>
          <p:cNvPr id="4" name="Datumsplatzhalter 3">
            <a:extLst>
              <a:ext uri="{FF2B5EF4-FFF2-40B4-BE49-F238E27FC236}">
                <a16:creationId xmlns:a16="http://schemas.microsoft.com/office/drawing/2014/main" id="{DC01C04F-6AC6-2F4D-B9B5-F3F9CE95E391}"/>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2E55D81D-C22B-B646-9B54-5B88B1336228}"/>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9C42AF7F-01E1-3D47-ADF3-8221ECD19EF1}"/>
              </a:ext>
            </a:extLst>
          </p:cNvPr>
          <p:cNvSpPr>
            <a:spLocks noGrp="1"/>
          </p:cNvSpPr>
          <p:nvPr>
            <p:ph type="sldNum" sz="quarter" idx="12"/>
          </p:nvPr>
        </p:nvSpPr>
        <p:spPr/>
        <p:txBody>
          <a:bodyPr/>
          <a:lstStyle/>
          <a:p>
            <a:fld id="{113E7649-5722-0E41-94D1-F242D27EA726}" type="slidenum">
              <a:rPr lang="en-US" smtClean="0"/>
              <a:t>31</a:t>
            </a:fld>
            <a:endParaRPr lang="en-US" dirty="0"/>
          </a:p>
        </p:txBody>
      </p:sp>
    </p:spTree>
    <p:extLst>
      <p:ext uri="{BB962C8B-B14F-4D97-AF65-F5344CB8AC3E}">
        <p14:creationId xmlns:p14="http://schemas.microsoft.com/office/powerpoint/2010/main" val="2107852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34BB54-9EFD-1C4D-9364-CAF687F0A170}"/>
              </a:ext>
            </a:extLst>
          </p:cNvPr>
          <p:cNvSpPr>
            <a:spLocks noGrp="1"/>
          </p:cNvSpPr>
          <p:nvPr>
            <p:ph type="title"/>
          </p:nvPr>
        </p:nvSpPr>
        <p:spPr/>
        <p:txBody>
          <a:bodyPr/>
          <a:lstStyle/>
          <a:p>
            <a:r>
              <a:rPr lang="de-DE" dirty="0"/>
              <a:t>Combes P; Duranton G and Gobillon L (2008) Spatial wage disparities: Sorting matters! </a:t>
            </a:r>
            <a:endParaRPr lang="en-US" dirty="0"/>
          </a:p>
        </p:txBody>
      </p:sp>
      <p:sp>
        <p:nvSpPr>
          <p:cNvPr id="3" name="Inhaltsplatzhalter 2">
            <a:extLst>
              <a:ext uri="{FF2B5EF4-FFF2-40B4-BE49-F238E27FC236}">
                <a16:creationId xmlns:a16="http://schemas.microsoft.com/office/drawing/2014/main" id="{EFE1E444-8C68-454E-9E02-B2CC78FCCD51}"/>
              </a:ext>
            </a:extLst>
          </p:cNvPr>
          <p:cNvSpPr>
            <a:spLocks noGrp="1"/>
          </p:cNvSpPr>
          <p:nvPr>
            <p:ph idx="1"/>
          </p:nvPr>
        </p:nvSpPr>
        <p:spPr/>
        <p:txBody>
          <a:bodyPr/>
          <a:lstStyle/>
          <a:p>
            <a:pPr marL="0" indent="0">
              <a:buNone/>
            </a:pPr>
            <a:r>
              <a:rPr lang="en-US" dirty="0"/>
              <a:t>Explain large spatial wage disparities:</a:t>
            </a:r>
            <a:endParaRPr lang="de-DE" dirty="0"/>
          </a:p>
          <a:p>
            <a:r>
              <a:rPr lang="en-US" dirty="0"/>
              <a:t>1</a:t>
            </a:r>
            <a:r>
              <a:rPr lang="en-US" baseline="30000" dirty="0"/>
              <a:t>st</a:t>
            </a:r>
            <a:r>
              <a:rPr lang="en-US" dirty="0"/>
              <a:t>: differences in wages across areas could directly reflect spatial differences in the </a:t>
            </a:r>
            <a:r>
              <a:rPr lang="en-US" u="sng" dirty="0"/>
              <a:t>skill composition </a:t>
            </a:r>
            <a:r>
              <a:rPr lang="en-US" dirty="0"/>
              <a:t>of the workforce </a:t>
            </a:r>
          </a:p>
          <a:p>
            <a:r>
              <a:rPr lang="en-US" dirty="0"/>
              <a:t>2</a:t>
            </a:r>
            <a:r>
              <a:rPr lang="en-US" baseline="30000" dirty="0"/>
              <a:t>nd</a:t>
            </a:r>
            <a:r>
              <a:rPr lang="en-US" dirty="0"/>
              <a:t>: wage differences across areas are caused by differences in </a:t>
            </a:r>
            <a:r>
              <a:rPr lang="en-US" u="sng" dirty="0"/>
              <a:t>local non-human endowments</a:t>
            </a:r>
            <a:r>
              <a:rPr lang="en-US" dirty="0"/>
              <a:t> </a:t>
            </a:r>
          </a:p>
          <a:p>
            <a:r>
              <a:rPr lang="en-US" dirty="0"/>
              <a:t>3</a:t>
            </a:r>
            <a:r>
              <a:rPr lang="en-US" baseline="30000" dirty="0"/>
              <a:t>rd</a:t>
            </a:r>
            <a:r>
              <a:rPr lang="en-US" dirty="0"/>
              <a:t>: </a:t>
            </a:r>
            <a:r>
              <a:rPr lang="en-US" u="sng" dirty="0"/>
              <a:t>interactions</a:t>
            </a:r>
            <a:r>
              <a:rPr lang="en-US" dirty="0"/>
              <a:t> between workers or between firms take place locally and lead to productivity gains </a:t>
            </a:r>
          </a:p>
        </p:txBody>
      </p:sp>
      <p:sp>
        <p:nvSpPr>
          <p:cNvPr id="4" name="Datumsplatzhalter 3">
            <a:extLst>
              <a:ext uri="{FF2B5EF4-FFF2-40B4-BE49-F238E27FC236}">
                <a16:creationId xmlns:a16="http://schemas.microsoft.com/office/drawing/2014/main" id="{176ED538-BD46-C443-B4F4-17424251330D}"/>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26D5962E-F5CB-9B41-86EF-728FDB0FC123}"/>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E8E49222-6692-EB4A-A3FB-9C772B3C74E6}"/>
              </a:ext>
            </a:extLst>
          </p:cNvPr>
          <p:cNvSpPr>
            <a:spLocks noGrp="1"/>
          </p:cNvSpPr>
          <p:nvPr>
            <p:ph type="sldNum" sz="quarter" idx="12"/>
          </p:nvPr>
        </p:nvSpPr>
        <p:spPr/>
        <p:txBody>
          <a:bodyPr/>
          <a:lstStyle/>
          <a:p>
            <a:fld id="{113E7649-5722-0E41-94D1-F242D27EA726}" type="slidenum">
              <a:rPr lang="en-US" smtClean="0"/>
              <a:t>32</a:t>
            </a:fld>
            <a:endParaRPr lang="en-US" dirty="0"/>
          </a:p>
        </p:txBody>
      </p:sp>
    </p:spTree>
    <p:extLst>
      <p:ext uri="{BB962C8B-B14F-4D97-AF65-F5344CB8AC3E}">
        <p14:creationId xmlns:p14="http://schemas.microsoft.com/office/powerpoint/2010/main" val="1262538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ABE73A-9115-9646-A60C-B811E48A4784}"/>
              </a:ext>
            </a:extLst>
          </p:cNvPr>
          <p:cNvSpPr>
            <a:spLocks noGrp="1"/>
          </p:cNvSpPr>
          <p:nvPr>
            <p:ph type="title"/>
          </p:nvPr>
        </p:nvSpPr>
        <p:spPr/>
        <p:txBody>
          <a:bodyPr/>
          <a:lstStyle/>
          <a:p>
            <a:r>
              <a:rPr lang="de-DE" dirty="0" err="1"/>
              <a:t>Combes</a:t>
            </a:r>
            <a:r>
              <a:rPr lang="de-DE" dirty="0"/>
              <a:t> P; </a:t>
            </a:r>
            <a:r>
              <a:rPr lang="de-DE" dirty="0" err="1"/>
              <a:t>Duranton</a:t>
            </a:r>
            <a:r>
              <a:rPr lang="de-DE" dirty="0"/>
              <a:t> G </a:t>
            </a:r>
            <a:r>
              <a:rPr lang="de-DE" dirty="0" err="1"/>
              <a:t>and</a:t>
            </a:r>
            <a:r>
              <a:rPr lang="de-DE" dirty="0"/>
              <a:t> </a:t>
            </a:r>
            <a:r>
              <a:rPr lang="de-DE" dirty="0" err="1"/>
              <a:t>Gobillon</a:t>
            </a:r>
            <a:r>
              <a:rPr lang="de-DE" dirty="0"/>
              <a:t> L (2008) </a:t>
            </a:r>
            <a:r>
              <a:rPr lang="de-DE" dirty="0" err="1"/>
              <a:t>Spatial</a:t>
            </a:r>
            <a:r>
              <a:rPr lang="de-DE" dirty="0"/>
              <a:t> wage </a:t>
            </a:r>
            <a:r>
              <a:rPr lang="de-DE" dirty="0" err="1"/>
              <a:t>disparities</a:t>
            </a:r>
            <a:r>
              <a:rPr lang="de-DE" dirty="0"/>
              <a:t>: </a:t>
            </a:r>
            <a:r>
              <a:rPr lang="de-DE" dirty="0" err="1"/>
              <a:t>Sorting</a:t>
            </a:r>
            <a:r>
              <a:rPr lang="de-DE" dirty="0"/>
              <a:t> </a:t>
            </a:r>
            <a:r>
              <a:rPr lang="de-DE" dirty="0" err="1"/>
              <a:t>matters</a:t>
            </a:r>
            <a:r>
              <a:rPr lang="de-DE" dirty="0"/>
              <a:t>! </a:t>
            </a:r>
            <a:endParaRPr lang="en-US" dirty="0"/>
          </a:p>
        </p:txBody>
      </p:sp>
      <p:sp>
        <p:nvSpPr>
          <p:cNvPr id="3" name="Inhaltsplatzhalter 2">
            <a:extLst>
              <a:ext uri="{FF2B5EF4-FFF2-40B4-BE49-F238E27FC236}">
                <a16:creationId xmlns:a16="http://schemas.microsoft.com/office/drawing/2014/main" id="{DF77C140-FCA4-5C49-83E1-29AC58553341}"/>
              </a:ext>
            </a:extLst>
          </p:cNvPr>
          <p:cNvSpPr>
            <a:spLocks noGrp="1"/>
          </p:cNvSpPr>
          <p:nvPr>
            <p:ph idx="1"/>
          </p:nvPr>
        </p:nvSpPr>
        <p:spPr/>
        <p:txBody>
          <a:bodyPr/>
          <a:lstStyle/>
          <a:p>
            <a:r>
              <a:rPr lang="en-US" dirty="0"/>
              <a:t>DATA</a:t>
            </a:r>
          </a:p>
          <a:p>
            <a:pPr>
              <a:buFont typeface="Arial" panose="020B0604020202020204" pitchFamily="34" charset="0"/>
              <a:buChar char="•"/>
            </a:pPr>
            <a:r>
              <a:rPr lang="en-US" dirty="0"/>
              <a:t> DADS (</a:t>
            </a:r>
            <a:r>
              <a:rPr lang="de-DE" dirty="0"/>
              <a:t>Annual </a:t>
            </a:r>
            <a:r>
              <a:rPr lang="de-DE" dirty="0" err="1"/>
              <a:t>Social</a:t>
            </a:r>
            <a:r>
              <a:rPr lang="de-DE" dirty="0"/>
              <a:t> Data </a:t>
            </a:r>
            <a:r>
              <a:rPr lang="de-DE" dirty="0" err="1"/>
              <a:t>Declarations</a:t>
            </a:r>
            <a:r>
              <a:rPr lang="de-DE" dirty="0"/>
              <a:t> </a:t>
            </a:r>
            <a:r>
              <a:rPr lang="de-DE" dirty="0" err="1"/>
              <a:t>database</a:t>
            </a:r>
            <a:r>
              <a:rPr lang="de-DE" dirty="0"/>
              <a:t>)</a:t>
            </a:r>
            <a:r>
              <a:rPr lang="en-US" dirty="0"/>
              <a:t> are collected by the French Institute for Statistics (INSEE) from all employers and self-employed in France for pension, benefits and tax purposes</a:t>
            </a:r>
            <a:r>
              <a:rPr lang="de-DE" dirty="0"/>
              <a:t> </a:t>
            </a:r>
          </a:p>
          <a:p>
            <a:pPr>
              <a:buFont typeface="Arial" panose="020B0604020202020204" pitchFamily="34" charset="0"/>
              <a:buChar char="•"/>
            </a:pPr>
            <a:r>
              <a:rPr lang="de-DE" dirty="0"/>
              <a:t> </a:t>
            </a:r>
            <a:r>
              <a:rPr lang="en-US" dirty="0"/>
              <a:t>data contains 19,675,740 (after cleaning 2,221,156) observations from 1976 to 1998 with personal data (age, gender, occupation), establishment level (incl. location - covered by 341 employment areas), No. of days worked and earnings</a:t>
            </a:r>
            <a:r>
              <a:rPr lang="de-DE" dirty="0"/>
              <a:t> </a:t>
            </a:r>
          </a:p>
          <a:p>
            <a:pPr>
              <a:buFont typeface="Arial" panose="020B0604020202020204" pitchFamily="34" charset="0"/>
              <a:buChar char="•"/>
            </a:pPr>
            <a:r>
              <a:rPr lang="de-DE" dirty="0"/>
              <a:t> </a:t>
            </a:r>
            <a:r>
              <a:rPr lang="de-DE" dirty="0" err="1"/>
              <a:t>focused</a:t>
            </a:r>
            <a:r>
              <a:rPr lang="de-DE" dirty="0"/>
              <a:t> </a:t>
            </a:r>
            <a:r>
              <a:rPr lang="de-DE" dirty="0" err="1"/>
              <a:t>only</a:t>
            </a:r>
            <a:r>
              <a:rPr lang="de-DE" dirty="0"/>
              <a:t> on total </a:t>
            </a:r>
            <a:r>
              <a:rPr lang="de-DE" dirty="0" err="1"/>
              <a:t>labour</a:t>
            </a:r>
            <a:r>
              <a:rPr lang="de-DE" dirty="0"/>
              <a:t> </a:t>
            </a:r>
            <a:r>
              <a:rPr lang="de-DE" dirty="0" err="1"/>
              <a:t>costs</a:t>
            </a:r>
            <a:r>
              <a:rPr lang="de-DE" dirty="0"/>
              <a:t> </a:t>
            </a:r>
            <a:r>
              <a:rPr lang="de-DE" dirty="0" err="1"/>
              <a:t>for</a:t>
            </a:r>
            <a:r>
              <a:rPr lang="de-DE" dirty="0"/>
              <a:t> </a:t>
            </a:r>
            <a:r>
              <a:rPr lang="de-DE" dirty="0" err="1"/>
              <a:t>full</a:t>
            </a:r>
            <a:r>
              <a:rPr lang="de-DE" dirty="0"/>
              <a:t>-time </a:t>
            </a:r>
            <a:r>
              <a:rPr lang="de-DE" dirty="0" err="1"/>
              <a:t>employees</a:t>
            </a:r>
            <a:endParaRPr lang="de-DE" dirty="0"/>
          </a:p>
          <a:p>
            <a:pPr>
              <a:buFont typeface="Arial" panose="020B0604020202020204" pitchFamily="34" charset="0"/>
              <a:buChar char="•"/>
            </a:pPr>
            <a:r>
              <a:rPr lang="de-DE" dirty="0"/>
              <a:t> real wage = total </a:t>
            </a:r>
            <a:r>
              <a:rPr lang="de-DE" dirty="0" err="1"/>
              <a:t>labour</a:t>
            </a:r>
            <a:r>
              <a:rPr lang="de-DE" dirty="0"/>
              <a:t> </a:t>
            </a:r>
            <a:r>
              <a:rPr lang="de-DE" dirty="0" err="1"/>
              <a:t>cost</a:t>
            </a:r>
            <a:r>
              <a:rPr lang="de-DE" dirty="0"/>
              <a:t> per </a:t>
            </a:r>
            <a:r>
              <a:rPr lang="de-DE" dirty="0" err="1"/>
              <a:t>full</a:t>
            </a:r>
            <a:r>
              <a:rPr lang="de-DE" dirty="0"/>
              <a:t> </a:t>
            </a:r>
            <a:r>
              <a:rPr lang="de-DE" dirty="0" err="1"/>
              <a:t>working</a:t>
            </a:r>
            <a:r>
              <a:rPr lang="de-DE" dirty="0"/>
              <a:t> </a:t>
            </a:r>
            <a:r>
              <a:rPr lang="de-DE" dirty="0" err="1"/>
              <a:t>day</a:t>
            </a:r>
            <a:endParaRPr lang="de-DE" dirty="0"/>
          </a:p>
        </p:txBody>
      </p:sp>
      <p:sp>
        <p:nvSpPr>
          <p:cNvPr id="4" name="Datumsplatzhalter 3">
            <a:extLst>
              <a:ext uri="{FF2B5EF4-FFF2-40B4-BE49-F238E27FC236}">
                <a16:creationId xmlns:a16="http://schemas.microsoft.com/office/drawing/2014/main" id="{BC2CA401-0379-5847-A092-32B84E2A7D28}"/>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2EBE14FC-0562-6247-8E9E-4B0AD4CC15AD}"/>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7972601B-E391-7C4C-801F-49C6ECBB8FB6}"/>
              </a:ext>
            </a:extLst>
          </p:cNvPr>
          <p:cNvSpPr>
            <a:spLocks noGrp="1"/>
          </p:cNvSpPr>
          <p:nvPr>
            <p:ph type="sldNum" sz="quarter" idx="12"/>
          </p:nvPr>
        </p:nvSpPr>
        <p:spPr/>
        <p:txBody>
          <a:bodyPr/>
          <a:lstStyle/>
          <a:p>
            <a:fld id="{113E7649-5722-0E41-94D1-F242D27EA726}" type="slidenum">
              <a:rPr lang="en-US" smtClean="0"/>
              <a:t>33</a:t>
            </a:fld>
            <a:endParaRPr lang="en-US"/>
          </a:p>
        </p:txBody>
      </p:sp>
    </p:spTree>
    <p:extLst>
      <p:ext uri="{BB962C8B-B14F-4D97-AF65-F5344CB8AC3E}">
        <p14:creationId xmlns:p14="http://schemas.microsoft.com/office/powerpoint/2010/main" val="2597985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B8891-8F28-C24E-A181-61757F85FE2B}"/>
              </a:ext>
            </a:extLst>
          </p:cNvPr>
          <p:cNvSpPr>
            <a:spLocks noGrp="1"/>
          </p:cNvSpPr>
          <p:nvPr>
            <p:ph type="title"/>
          </p:nvPr>
        </p:nvSpPr>
        <p:spPr/>
        <p:txBody>
          <a:bodyPr/>
          <a:lstStyle/>
          <a:p>
            <a:r>
              <a:rPr lang="de-DE" dirty="0" err="1"/>
              <a:t>Combes</a:t>
            </a:r>
            <a:r>
              <a:rPr lang="de-DE" dirty="0"/>
              <a:t> P; </a:t>
            </a:r>
            <a:r>
              <a:rPr lang="de-DE" dirty="0" err="1"/>
              <a:t>Duranton</a:t>
            </a:r>
            <a:r>
              <a:rPr lang="de-DE" dirty="0"/>
              <a:t> G </a:t>
            </a:r>
            <a:r>
              <a:rPr lang="de-DE" dirty="0" err="1"/>
              <a:t>and</a:t>
            </a:r>
            <a:r>
              <a:rPr lang="de-DE" dirty="0"/>
              <a:t> </a:t>
            </a:r>
            <a:r>
              <a:rPr lang="de-DE" dirty="0" err="1"/>
              <a:t>Gobillon</a:t>
            </a:r>
            <a:r>
              <a:rPr lang="de-DE" dirty="0"/>
              <a:t> L (2008) </a:t>
            </a:r>
            <a:r>
              <a:rPr lang="de-DE" dirty="0" err="1"/>
              <a:t>Spatial</a:t>
            </a:r>
            <a:r>
              <a:rPr lang="de-DE" dirty="0"/>
              <a:t> wage </a:t>
            </a:r>
            <a:r>
              <a:rPr lang="de-DE" dirty="0" err="1"/>
              <a:t>disparities</a:t>
            </a:r>
            <a:r>
              <a:rPr lang="de-DE" dirty="0"/>
              <a:t>: </a:t>
            </a:r>
            <a:r>
              <a:rPr lang="de-DE" dirty="0" err="1"/>
              <a:t>Sorting</a:t>
            </a:r>
            <a:r>
              <a:rPr lang="de-DE" dirty="0"/>
              <a:t> </a:t>
            </a:r>
            <a:r>
              <a:rPr lang="de-DE" dirty="0" err="1"/>
              <a:t>matters</a:t>
            </a:r>
            <a:r>
              <a:rPr lang="de-DE" dirty="0"/>
              <a:t>! </a:t>
            </a:r>
            <a:endParaRPr lang="en-US"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4E2BFD0-17E3-1D41-9A95-C6403B20A428}"/>
                  </a:ext>
                </a:extLst>
              </p:cNvPr>
              <p:cNvSpPr>
                <a:spLocks noGrp="1"/>
              </p:cNvSpPr>
              <p:nvPr>
                <p:ph idx="1"/>
              </p:nvPr>
            </p:nvSpPr>
            <p:spPr>
              <a:xfrm>
                <a:off x="1024128" y="2286000"/>
                <a:ext cx="9720071" cy="4184704"/>
              </a:xfrm>
            </p:spPr>
            <p:txBody>
              <a:bodyPr>
                <a:normAutofit lnSpcReduction="10000"/>
              </a:bodyPr>
              <a:lstStyle/>
              <a:p>
                <a:r>
                  <a:rPr lang="en-US" dirty="0"/>
                  <a:t>METHOD </a:t>
                </a:r>
                <a:r>
                  <a:rPr lang="en-US" dirty="0">
                    <a:sym typeface="Wingdings" pitchFamily="2" charset="2"/>
                  </a:rPr>
                  <a:t> </a:t>
                </a:r>
                <a:r>
                  <a:rPr lang="en-US" dirty="0"/>
                  <a:t>two-stage approach: </a:t>
                </a:r>
              </a:p>
              <a:p>
                <a:r>
                  <a:rPr lang="en-US" dirty="0"/>
                  <a:t>1st: skills-based explanations against those highlighting true productivity differences across areas </a:t>
                </a:r>
              </a:p>
              <a:p>
                <a:endParaRPr lang="en-US" dirty="0"/>
              </a:p>
              <a:p>
                <a:pPr marL="0" indent="0">
                  <a:buNone/>
                </a:pPr>
                <a:endParaRPr lang="en-US" dirty="0"/>
              </a:p>
              <a:p>
                <a:pPr marL="0" indent="0">
                  <a:buNone/>
                </a:pPr>
                <a:endParaRPr lang="en-US" dirty="0"/>
              </a:p>
              <a:p>
                <a14:m>
                  <m:oMath xmlns:m="http://schemas.openxmlformats.org/officeDocument/2006/math">
                    <m:sSub>
                      <m:sSubPr>
                        <m:ctrlPr>
                          <a:rPr lang="en-US" sz="1300" i="1" smtClean="0">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𝛽</m:t>
                        </m:r>
                      </m:e>
                      <m:sub>
                        <m:r>
                          <a:rPr lang="en-US" sz="1300" b="0" i="1" smtClean="0">
                            <a:latin typeface="Cambria Math" panose="02040503050406030204" pitchFamily="18" charset="0"/>
                            <a:ea typeface="Cambria Math" panose="02040503050406030204" pitchFamily="18" charset="0"/>
                          </a:rPr>
                          <m:t>𝑎</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𝑖</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𝑡</m:t>
                            </m:r>
                          </m:e>
                        </m:d>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𝑡</m:t>
                        </m:r>
                      </m:sub>
                    </m:sSub>
                  </m:oMath>
                </a14:m>
                <a:r>
                  <a:rPr lang="en-US" sz="1400" b="0" dirty="0">
                    <a:ea typeface="Cambria Math" panose="02040503050406030204" pitchFamily="18" charset="0"/>
                  </a:rPr>
                  <a:t> - area fixed effect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𝜇</m:t>
                        </m:r>
                      </m:e>
                      <m:sub>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 </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m:t>
                            </m:r>
                          </m:e>
                        </m:d>
                      </m:sub>
                    </m:sSub>
                  </m:oMath>
                </a14:m>
                <a:r>
                  <a:rPr lang="en-US" sz="1400" b="0" dirty="0">
                    <a:ea typeface="Cambria Math" panose="02040503050406030204" pitchFamily="18" charset="0"/>
                  </a:rPr>
                  <a:t>- industry fixed effect</a:t>
                </a:r>
                <a:r>
                  <a:rPr lang="en-US" sz="1400" dirty="0">
                    <a:ea typeface="Cambria Math" panose="02040503050406030204" pitchFamily="18" charset="0"/>
                  </a:rPr>
                  <a:t>    </a:t>
                </a: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rPr>
                              <m:t>𝐼</m:t>
                            </m:r>
                          </m:e>
                        </m:acc>
                      </m:e>
                      <m:sub>
                        <m:r>
                          <a:rPr lang="en-US" sz="1400" i="1" smtClean="0">
                            <a:latin typeface="Cambria Math" panose="02040503050406030204" pitchFamily="18" charset="0"/>
                          </a:rPr>
                          <m:t>𝑎</m:t>
                        </m:r>
                        <m:d>
                          <m:dPr>
                            <m:ctrlPr>
                              <a:rPr lang="en-US" sz="1400" i="1" smtClean="0">
                                <a:latin typeface="Cambria Math" panose="02040503050406030204" pitchFamily="18" charset="0"/>
                              </a:rPr>
                            </m:ctrlPr>
                          </m:dPr>
                          <m:e>
                            <m:r>
                              <a:rPr lang="en-US" sz="1400" i="1" smtClean="0">
                                <a:latin typeface="Cambria Math" panose="02040503050406030204" pitchFamily="18" charset="0"/>
                              </a:rPr>
                              <m:t>𝑖</m:t>
                            </m:r>
                            <m:r>
                              <a:rPr lang="en-US" sz="1400" i="1" smtClean="0">
                                <a:latin typeface="Cambria Math" panose="02040503050406030204" pitchFamily="18" charset="0"/>
                              </a:rPr>
                              <m:t>,</m:t>
                            </m:r>
                            <m:r>
                              <a:rPr lang="en-US" sz="1400" i="1" smtClean="0">
                                <a:latin typeface="Cambria Math" panose="02040503050406030204" pitchFamily="18" charset="0"/>
                              </a:rPr>
                              <m:t>𝑡</m:t>
                            </m:r>
                          </m:e>
                        </m:d>
                        <m:r>
                          <a:rPr lang="en-US" sz="1400" i="1" smtClean="0">
                            <a:latin typeface="Cambria Math" panose="02040503050406030204" pitchFamily="18" charset="0"/>
                          </a:rPr>
                          <m:t>,</m:t>
                        </m:r>
                        <m:r>
                          <a:rPr lang="en-US" sz="1400" i="1" smtClean="0">
                            <a:latin typeface="Cambria Math" panose="02040503050406030204" pitchFamily="18" charset="0"/>
                          </a:rPr>
                          <m:t>𝑘</m:t>
                        </m:r>
                        <m:d>
                          <m:dPr>
                            <m:ctrlPr>
                              <a:rPr lang="en-US" sz="1400" i="1" smtClean="0">
                                <a:latin typeface="Cambria Math" panose="02040503050406030204" pitchFamily="18" charset="0"/>
                              </a:rPr>
                            </m:ctrlPr>
                          </m:dPr>
                          <m:e>
                            <m:r>
                              <a:rPr lang="en-US" sz="1400" i="1" smtClean="0">
                                <a:latin typeface="Cambria Math" panose="02040503050406030204" pitchFamily="18" charset="0"/>
                              </a:rPr>
                              <m:t>𝑖</m:t>
                            </m:r>
                            <m:r>
                              <a:rPr lang="en-US" sz="1400" i="1" smtClean="0">
                                <a:latin typeface="Cambria Math" panose="02040503050406030204" pitchFamily="18" charset="0"/>
                              </a:rPr>
                              <m:t>,</m:t>
                            </m:r>
                            <m:r>
                              <a:rPr lang="en-US" sz="1400" i="1" smtClean="0">
                                <a:latin typeface="Cambria Math" panose="02040503050406030204" pitchFamily="18" charset="0"/>
                              </a:rPr>
                              <m:t>𝑡</m:t>
                            </m:r>
                          </m:e>
                        </m:d>
                        <m:r>
                          <a:rPr lang="en-US" sz="1400" i="1" smtClean="0">
                            <a:latin typeface="Cambria Math" panose="02040503050406030204" pitchFamily="18" charset="0"/>
                          </a:rPr>
                          <m:t>,</m:t>
                        </m:r>
                        <m:r>
                          <a:rPr lang="en-US" sz="1400" i="1" smtClean="0">
                            <a:latin typeface="Cambria Math" panose="02040503050406030204" pitchFamily="18" charset="0"/>
                          </a:rPr>
                          <m:t>𝑡</m:t>
                        </m:r>
                      </m:sub>
                    </m:sSub>
                  </m:oMath>
                </a14:m>
                <a:r>
                  <a:rPr lang="en-US" sz="1400" dirty="0"/>
                  <a:t> - centered vector of within industry interaction variable     </a:t>
                </a:r>
              </a:p>
              <a:p>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acc>
                          <m:accPr>
                            <m:chr m:val="̃"/>
                            <m:ctrlPr>
                              <a:rPr lang="en-US" sz="1400" b="0" i="1" smtClean="0">
                                <a:latin typeface="Cambria Math" panose="02040503050406030204" pitchFamily="18" charset="0"/>
                                <a:ea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𝑋</m:t>
                            </m:r>
                          </m:e>
                        </m:acc>
                      </m:e>
                      <m:sub>
                        <m: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𝜑</m:t>
                        </m:r>
                      </m:sub>
                    </m:sSub>
                  </m:oMath>
                </a14:m>
                <a:r>
                  <a:rPr lang="en-US" sz="1400" b="0" dirty="0">
                    <a:ea typeface="Cambria Math" panose="02040503050406030204" pitchFamily="18" charset="0"/>
                  </a:rPr>
                  <a:t> - </a:t>
                </a:r>
                <a:r>
                  <a:rPr lang="en-US" sz="1400" dirty="0"/>
                  <a:t>centered vector of individual time-varying characteristics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𝛾</m:t>
                        </m:r>
                      </m:e>
                      <m:sub>
                        <m:r>
                          <a:rPr lang="en-US" sz="1400" i="1" smtClean="0">
                            <a:latin typeface="Cambria Math" panose="02040503050406030204" pitchFamily="18" charset="0"/>
                          </a:rPr>
                          <m:t>𝑘</m:t>
                        </m:r>
                      </m:sub>
                    </m:sSub>
                  </m:oMath>
                </a14:m>
                <a:r>
                  <a:rPr lang="en-US" sz="1400" dirty="0"/>
                  <a:t> - vector of coefficients associated with </a:t>
                </a: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rPr>
                              <m:t>𝐼</m:t>
                            </m:r>
                          </m:e>
                        </m:acc>
                      </m:e>
                      <m:sub>
                        <m:r>
                          <a:rPr lang="en-US" sz="1400" i="1" smtClean="0">
                            <a:latin typeface="Cambria Math" panose="02040503050406030204" pitchFamily="18" charset="0"/>
                          </a:rPr>
                          <m:t>𝑎</m:t>
                        </m:r>
                        <m:d>
                          <m:dPr>
                            <m:ctrlPr>
                              <a:rPr lang="en-US" sz="1400" i="1" smtClean="0">
                                <a:latin typeface="Cambria Math" panose="02040503050406030204" pitchFamily="18" charset="0"/>
                              </a:rPr>
                            </m:ctrlPr>
                          </m:dPr>
                          <m:e>
                            <m:r>
                              <a:rPr lang="en-US" sz="1400" i="1" smtClean="0">
                                <a:latin typeface="Cambria Math" panose="02040503050406030204" pitchFamily="18" charset="0"/>
                              </a:rPr>
                              <m:t>𝑖</m:t>
                            </m:r>
                            <m:r>
                              <a:rPr lang="en-US" sz="1400" i="1" smtClean="0">
                                <a:latin typeface="Cambria Math" panose="02040503050406030204" pitchFamily="18" charset="0"/>
                              </a:rPr>
                              <m:t>,</m:t>
                            </m:r>
                            <m:r>
                              <a:rPr lang="en-US" sz="1400" i="1" smtClean="0">
                                <a:latin typeface="Cambria Math" panose="02040503050406030204" pitchFamily="18" charset="0"/>
                              </a:rPr>
                              <m:t>𝑡</m:t>
                            </m:r>
                          </m:e>
                        </m:d>
                        <m:r>
                          <a:rPr lang="en-US" sz="1400" i="1" smtClean="0">
                            <a:latin typeface="Cambria Math" panose="02040503050406030204" pitchFamily="18" charset="0"/>
                          </a:rPr>
                          <m:t>,</m:t>
                        </m:r>
                        <m:r>
                          <a:rPr lang="en-US" sz="1400" i="1" smtClean="0">
                            <a:latin typeface="Cambria Math" panose="02040503050406030204" pitchFamily="18" charset="0"/>
                          </a:rPr>
                          <m:t>𝑘</m:t>
                        </m:r>
                        <m:d>
                          <m:dPr>
                            <m:ctrlPr>
                              <a:rPr lang="en-US" sz="1400" i="1" smtClean="0">
                                <a:latin typeface="Cambria Math" panose="02040503050406030204" pitchFamily="18" charset="0"/>
                              </a:rPr>
                            </m:ctrlPr>
                          </m:dPr>
                          <m:e>
                            <m:r>
                              <a:rPr lang="en-US" sz="1400" i="1" smtClean="0">
                                <a:latin typeface="Cambria Math" panose="02040503050406030204" pitchFamily="18" charset="0"/>
                              </a:rPr>
                              <m:t>𝑖</m:t>
                            </m:r>
                            <m:r>
                              <a:rPr lang="en-US" sz="1400" i="1" smtClean="0">
                                <a:latin typeface="Cambria Math" panose="02040503050406030204" pitchFamily="18" charset="0"/>
                              </a:rPr>
                              <m:t>,</m:t>
                            </m:r>
                            <m:r>
                              <a:rPr lang="en-US" sz="1400" i="1" smtClean="0">
                                <a:latin typeface="Cambria Math" panose="02040503050406030204" pitchFamily="18" charset="0"/>
                              </a:rPr>
                              <m:t>𝑡</m:t>
                            </m:r>
                          </m:e>
                        </m:d>
                        <m:r>
                          <a:rPr lang="en-US" sz="1400" i="1" smtClean="0">
                            <a:latin typeface="Cambria Math" panose="02040503050406030204" pitchFamily="18" charset="0"/>
                          </a:rPr>
                          <m:t>,</m:t>
                        </m:r>
                        <m:r>
                          <a:rPr lang="en-US" sz="1400" i="1" smtClean="0">
                            <a:latin typeface="Cambria Math" panose="02040503050406030204" pitchFamily="18" charset="0"/>
                          </a:rPr>
                          <m:t>𝑡</m:t>
                        </m:r>
                      </m:sub>
                    </m:sSub>
                  </m:oMath>
                </a14:m>
                <a:r>
                  <a:rPr lang="en-US" sz="1400" dirty="0"/>
                  <a:t> </a:t>
                </a:r>
              </a:p>
              <a:p>
                <a:pPr marL="0" indent="0">
                  <a:buNone/>
                </a:pPr>
                <a:r>
                  <a:rPr lang="en-US" sz="1400" dirty="0">
                    <a:sym typeface="Wingdings" pitchFamily="2" charset="2"/>
                  </a:rPr>
                  <a:t> </a:t>
                </a:r>
                <a:r>
                  <a:rPr lang="en-US" dirty="0"/>
                  <a:t>allows to identify effects of people (skill based) vs. places (endowment/interaction based) </a:t>
                </a:r>
              </a:p>
              <a:p>
                <a:endParaRPr lang="de-DE" b="0" dirty="0">
                  <a:ea typeface="Cambria Math" panose="02040503050406030204" pitchFamily="18" charset="0"/>
                </a:endParaRPr>
              </a:p>
              <a:p>
                <a:endParaRPr lang="en-US" dirty="0"/>
              </a:p>
            </p:txBody>
          </p:sp>
        </mc:Choice>
        <mc:Fallback xmlns="">
          <p:sp>
            <p:nvSpPr>
              <p:cNvPr id="3" name="Inhaltsplatzhalter 2">
                <a:extLst>
                  <a:ext uri="{FF2B5EF4-FFF2-40B4-BE49-F238E27FC236}">
                    <a16:creationId xmlns:a16="http://schemas.microsoft.com/office/drawing/2014/main" id="{B4E2BFD0-17E3-1D41-9A95-C6403B20A428}"/>
                  </a:ext>
                </a:extLst>
              </p:cNvPr>
              <p:cNvSpPr>
                <a:spLocks noGrp="1" noRot="1" noChangeAspect="1" noMove="1" noResize="1" noEditPoints="1" noAdjustHandles="1" noChangeArrowheads="1" noChangeShapeType="1" noTextEdit="1"/>
              </p:cNvSpPr>
              <p:nvPr>
                <p:ph idx="1"/>
              </p:nvPr>
            </p:nvSpPr>
            <p:spPr>
              <a:xfrm>
                <a:off x="1024128" y="2286000"/>
                <a:ext cx="9720071" cy="4184704"/>
              </a:xfrm>
              <a:blipFill>
                <a:blip r:embed="rId3"/>
                <a:stretch>
                  <a:fillRect l="-1175" t="-2727"/>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819CD695-9500-BD4D-8B85-45BBA9C6DD04}"/>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804723B1-1A52-B641-BA64-CD2181968BA6}"/>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DEBF61E7-1B22-034E-B5FF-78B9C4E668B8}"/>
              </a:ext>
            </a:extLst>
          </p:cNvPr>
          <p:cNvSpPr>
            <a:spLocks noGrp="1"/>
          </p:cNvSpPr>
          <p:nvPr>
            <p:ph type="sldNum" sz="quarter" idx="12"/>
          </p:nvPr>
        </p:nvSpPr>
        <p:spPr/>
        <p:txBody>
          <a:bodyPr/>
          <a:lstStyle/>
          <a:p>
            <a:fld id="{113E7649-5722-0E41-94D1-F242D27EA726}" type="slidenum">
              <a:rPr lang="en-US" smtClean="0"/>
              <a:t>34</a:t>
            </a:fld>
            <a:endParaRPr lang="en-US"/>
          </a:p>
        </p:txBody>
      </p:sp>
      <p:pic>
        <p:nvPicPr>
          <p:cNvPr id="8" name="Grafik 7">
            <a:extLst>
              <a:ext uri="{FF2B5EF4-FFF2-40B4-BE49-F238E27FC236}">
                <a16:creationId xmlns:a16="http://schemas.microsoft.com/office/drawing/2014/main" id="{65D4C313-7C0B-3A40-B7BA-3E7336DBAA3E}"/>
              </a:ext>
            </a:extLst>
          </p:cNvPr>
          <p:cNvPicPr>
            <a:picLocks noChangeAspect="1"/>
          </p:cNvPicPr>
          <p:nvPr/>
        </p:nvPicPr>
        <p:blipFill>
          <a:blip r:embed="rId4"/>
          <a:stretch>
            <a:fillRect/>
          </a:stretch>
        </p:blipFill>
        <p:spPr>
          <a:xfrm>
            <a:off x="2378963" y="3429000"/>
            <a:ext cx="7010400" cy="1130300"/>
          </a:xfrm>
          <a:prstGeom prst="rect">
            <a:avLst/>
          </a:prstGeom>
        </p:spPr>
      </p:pic>
    </p:spTree>
    <p:extLst>
      <p:ext uri="{BB962C8B-B14F-4D97-AF65-F5344CB8AC3E}">
        <p14:creationId xmlns:p14="http://schemas.microsoft.com/office/powerpoint/2010/main" val="1595703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90F2EE3-22AB-8B49-8DC9-555DCD146045}"/>
              </a:ext>
            </a:extLst>
          </p:cNvPr>
          <p:cNvSpPr>
            <a:spLocks noGrp="1"/>
          </p:cNvSpPr>
          <p:nvPr>
            <p:ph type="title"/>
          </p:nvPr>
        </p:nvSpPr>
        <p:spPr>
          <a:xfrm>
            <a:off x="1024129" y="585216"/>
            <a:ext cx="3779085" cy="1499616"/>
          </a:xfrm>
        </p:spPr>
        <p:txBody>
          <a:bodyPr>
            <a:normAutofit/>
          </a:bodyPr>
          <a:lstStyle/>
          <a:p>
            <a:r>
              <a:rPr lang="en-US" sz="2800" dirty="0">
                <a:solidFill>
                  <a:schemeClr val="tx1"/>
                </a:solidFill>
              </a:rPr>
              <a:t>Combes P; Duranton G and Gobillon L (2008) Spatial wage disparities: Sorting matters! </a:t>
            </a:r>
          </a:p>
        </p:txBody>
      </p:sp>
      <p:cxnSp>
        <p:nvCxnSpPr>
          <p:cNvPr id="17" name="Straight Connector 13">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FE40C596-C28D-4A47-B37C-BA36E2115692}"/>
              </a:ext>
            </a:extLst>
          </p:cNvPr>
          <p:cNvSpPr>
            <a:spLocks noGrp="1"/>
          </p:cNvSpPr>
          <p:nvPr>
            <p:ph idx="1"/>
          </p:nvPr>
        </p:nvSpPr>
        <p:spPr>
          <a:xfrm>
            <a:off x="1024129" y="2286000"/>
            <a:ext cx="3791711" cy="4071728"/>
          </a:xfrm>
        </p:spPr>
        <p:txBody>
          <a:bodyPr>
            <a:normAutofit/>
          </a:bodyPr>
          <a:lstStyle/>
          <a:p>
            <a:r>
              <a:rPr lang="en-US" sz="2000" dirty="0">
                <a:solidFill>
                  <a:srgbClr val="FFFFFF"/>
                </a:solidFill>
              </a:rPr>
              <a:t>Results - Stage 1:</a:t>
            </a:r>
          </a:p>
          <a:p>
            <a:pPr>
              <a:buClr>
                <a:schemeClr val="bg1"/>
              </a:buClr>
              <a:buFont typeface="Wingdings" pitchFamily="2" charset="2"/>
              <a:buChar char="§"/>
            </a:pPr>
            <a:r>
              <a:rPr lang="en-US" sz="2000" dirty="0">
                <a:solidFill>
                  <a:srgbClr val="FFFFFF"/>
                </a:solidFill>
              </a:rPr>
              <a:t> overwhelming importance worker effects</a:t>
            </a:r>
            <a:endParaRPr lang="de-DE" sz="2000" dirty="0">
              <a:solidFill>
                <a:srgbClr val="FFFFFF"/>
              </a:solidFill>
            </a:endParaRPr>
          </a:p>
          <a:p>
            <a:pPr>
              <a:buClr>
                <a:schemeClr val="bg1"/>
              </a:buClr>
              <a:buFont typeface="Wingdings" pitchFamily="2" charset="2"/>
              <a:buChar char="§"/>
            </a:pPr>
            <a:r>
              <a:rPr lang="de-DE" sz="2000" dirty="0">
                <a:solidFill>
                  <a:srgbClr val="FFFFFF"/>
                </a:solidFill>
              </a:rPr>
              <a:t> </a:t>
            </a:r>
            <a:r>
              <a:rPr lang="en-US" sz="2000" dirty="0">
                <a:solidFill>
                  <a:srgbClr val="FFFFFF"/>
                </a:solidFill>
              </a:rPr>
              <a:t>within-industry interactions, their explanatory power is very small</a:t>
            </a:r>
            <a:endParaRPr lang="de-DE" sz="2000" dirty="0">
              <a:solidFill>
                <a:srgbClr val="FFFFFF"/>
              </a:solidFill>
            </a:endParaRPr>
          </a:p>
          <a:p>
            <a:pPr>
              <a:buClr>
                <a:schemeClr val="bg1"/>
              </a:buClr>
              <a:buFont typeface="Wingdings" pitchFamily="2" charset="2"/>
              <a:buChar char="§"/>
            </a:pPr>
            <a:r>
              <a:rPr lang="de-DE" sz="2000" dirty="0">
                <a:solidFill>
                  <a:srgbClr val="FFFFFF"/>
                </a:solidFill>
              </a:rPr>
              <a:t> </a:t>
            </a:r>
            <a:r>
              <a:rPr lang="en-US" sz="2000" dirty="0">
                <a:solidFill>
                  <a:srgbClr val="FFFFFF"/>
                </a:solidFill>
              </a:rPr>
              <a:t>explanatory power of area-fixed effects is substantial</a:t>
            </a:r>
            <a:endParaRPr lang="de-DE" sz="2000" dirty="0">
              <a:solidFill>
                <a:srgbClr val="FFFFFF"/>
              </a:solidFill>
            </a:endParaRPr>
          </a:p>
          <a:p>
            <a:pPr>
              <a:buClr>
                <a:schemeClr val="bg1"/>
              </a:buClr>
              <a:buFont typeface="Wingdings" pitchFamily="2" charset="2"/>
              <a:buChar char="§"/>
            </a:pPr>
            <a:r>
              <a:rPr lang="en-US" sz="2000" dirty="0">
                <a:solidFill>
                  <a:srgbClr val="FFFFFF"/>
                </a:solidFill>
                <a:sym typeface="Wingdings" pitchFamily="2" charset="2"/>
              </a:rPr>
              <a:t> </a:t>
            </a:r>
            <a:r>
              <a:rPr lang="en-US" sz="2000" dirty="0">
                <a:solidFill>
                  <a:srgbClr val="FFFFFF"/>
                </a:solidFill>
              </a:rPr>
              <a:t>large spatial wage disparities reflect true productivity differences across areas that are magnified by the sorting of workers by skills</a:t>
            </a:r>
            <a:r>
              <a:rPr lang="de-DE" sz="2000" dirty="0">
                <a:solidFill>
                  <a:srgbClr val="FFFFFF"/>
                </a:solidFill>
              </a:rPr>
              <a:t> </a:t>
            </a:r>
            <a:endParaRPr lang="en-US" sz="2000" dirty="0">
              <a:solidFill>
                <a:srgbClr val="FFFFFF"/>
              </a:solidFill>
            </a:endParaRPr>
          </a:p>
          <a:p>
            <a:endParaRPr lang="en-US" sz="2000" dirty="0">
              <a:solidFill>
                <a:srgbClr val="FFFFFF"/>
              </a:solidFill>
            </a:endParaRPr>
          </a:p>
        </p:txBody>
      </p:sp>
      <p:pic>
        <p:nvPicPr>
          <p:cNvPr id="7" name="Grafik 6">
            <a:extLst>
              <a:ext uri="{FF2B5EF4-FFF2-40B4-BE49-F238E27FC236}">
                <a16:creationId xmlns:a16="http://schemas.microsoft.com/office/drawing/2014/main" id="{CF7AFDAE-A576-434E-892E-FE915FC686EE}"/>
              </a:ext>
            </a:extLst>
          </p:cNvPr>
          <p:cNvPicPr/>
          <p:nvPr/>
        </p:nvPicPr>
        <p:blipFill>
          <a:blip r:embed="rId3"/>
          <a:stretch>
            <a:fillRect/>
          </a:stretch>
        </p:blipFill>
        <p:spPr>
          <a:xfrm>
            <a:off x="5468548" y="1415859"/>
            <a:ext cx="6723452" cy="4256807"/>
          </a:xfrm>
          <a:prstGeom prst="rect">
            <a:avLst/>
          </a:prstGeom>
        </p:spPr>
      </p:pic>
      <p:sp>
        <p:nvSpPr>
          <p:cNvPr id="4" name="Datumsplatzhalter 3">
            <a:extLst>
              <a:ext uri="{FF2B5EF4-FFF2-40B4-BE49-F238E27FC236}">
                <a16:creationId xmlns:a16="http://schemas.microsoft.com/office/drawing/2014/main" id="{AC320106-985C-5345-8B4E-6C61701BCE87}"/>
              </a:ext>
            </a:extLst>
          </p:cNvPr>
          <p:cNvSpPr>
            <a:spLocks noGrp="1"/>
          </p:cNvSpPr>
          <p:nvPr>
            <p:ph type="dt" sz="half" idx="10"/>
          </p:nvPr>
        </p:nvSpPr>
        <p:spPr>
          <a:xfrm>
            <a:off x="1024128" y="6470704"/>
            <a:ext cx="2154142" cy="274320"/>
          </a:xfrm>
        </p:spPr>
        <p:txBody>
          <a:bodyPr>
            <a:normAutofit/>
          </a:bodyPr>
          <a:lstStyle/>
          <a:p>
            <a:pPr>
              <a:spcAft>
                <a:spcPts val="600"/>
              </a:spcAft>
            </a:pPr>
            <a:r>
              <a:rPr lang="de-DE" dirty="0"/>
              <a:t>11/29/18</a:t>
            </a:r>
            <a:endParaRPr lang="en-US" dirty="0"/>
          </a:p>
        </p:txBody>
      </p:sp>
      <p:sp>
        <p:nvSpPr>
          <p:cNvPr id="5" name="Fußzeilenplatzhalter 4">
            <a:extLst>
              <a:ext uri="{FF2B5EF4-FFF2-40B4-BE49-F238E27FC236}">
                <a16:creationId xmlns:a16="http://schemas.microsoft.com/office/drawing/2014/main" id="{D17B79C6-D897-854D-B1A5-20D5D1CE5EC0}"/>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dirty="0"/>
              <a:t>Victor Wichmann &amp; Thor Noe</a:t>
            </a:r>
          </a:p>
        </p:txBody>
      </p:sp>
      <p:sp>
        <p:nvSpPr>
          <p:cNvPr id="6" name="Foliennummernplatzhalter 5">
            <a:extLst>
              <a:ext uri="{FF2B5EF4-FFF2-40B4-BE49-F238E27FC236}">
                <a16:creationId xmlns:a16="http://schemas.microsoft.com/office/drawing/2014/main" id="{E6481428-9279-BE40-868F-873C3F622870}"/>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35</a:t>
            </a:fld>
            <a:endParaRPr lang="en-US" dirty="0"/>
          </a:p>
        </p:txBody>
      </p:sp>
    </p:spTree>
    <p:extLst>
      <p:ext uri="{BB962C8B-B14F-4D97-AF65-F5344CB8AC3E}">
        <p14:creationId xmlns:p14="http://schemas.microsoft.com/office/powerpoint/2010/main" val="1176964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481564-F873-C343-956F-8DC1868C30DA}"/>
              </a:ext>
            </a:extLst>
          </p:cNvPr>
          <p:cNvSpPr>
            <a:spLocks noGrp="1"/>
          </p:cNvSpPr>
          <p:nvPr>
            <p:ph type="title"/>
          </p:nvPr>
        </p:nvSpPr>
        <p:spPr/>
        <p:txBody>
          <a:bodyPr/>
          <a:lstStyle/>
          <a:p>
            <a:r>
              <a:rPr lang="de-DE" dirty="0" err="1"/>
              <a:t>Combes</a:t>
            </a:r>
            <a:r>
              <a:rPr lang="de-DE" dirty="0"/>
              <a:t> P; </a:t>
            </a:r>
            <a:r>
              <a:rPr lang="de-DE" dirty="0" err="1"/>
              <a:t>Duranton</a:t>
            </a:r>
            <a:r>
              <a:rPr lang="de-DE" dirty="0"/>
              <a:t> G </a:t>
            </a:r>
            <a:r>
              <a:rPr lang="de-DE" dirty="0" err="1"/>
              <a:t>and</a:t>
            </a:r>
            <a:r>
              <a:rPr lang="de-DE" dirty="0"/>
              <a:t> </a:t>
            </a:r>
            <a:r>
              <a:rPr lang="de-DE" dirty="0" err="1"/>
              <a:t>Gobillon</a:t>
            </a:r>
            <a:r>
              <a:rPr lang="de-DE" dirty="0"/>
              <a:t> L (2008) </a:t>
            </a:r>
            <a:r>
              <a:rPr lang="de-DE" dirty="0" err="1"/>
              <a:t>Spatial</a:t>
            </a:r>
            <a:r>
              <a:rPr lang="de-DE" dirty="0"/>
              <a:t> wage </a:t>
            </a:r>
            <a:r>
              <a:rPr lang="de-DE" dirty="0" err="1"/>
              <a:t>disparities</a:t>
            </a:r>
            <a:r>
              <a:rPr lang="de-DE" dirty="0"/>
              <a:t>: </a:t>
            </a:r>
            <a:r>
              <a:rPr lang="de-DE" dirty="0" err="1"/>
              <a:t>Sorting</a:t>
            </a:r>
            <a:r>
              <a:rPr lang="de-DE" dirty="0"/>
              <a:t> </a:t>
            </a:r>
            <a:r>
              <a:rPr lang="de-DE" dirty="0" err="1"/>
              <a:t>matters</a:t>
            </a:r>
            <a:r>
              <a:rPr lang="de-DE" dirty="0"/>
              <a:t>! </a:t>
            </a:r>
            <a:endParaRPr lang="en-US"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228F8C58-13F0-624E-AF14-38696D29DF8E}"/>
                  </a:ext>
                </a:extLst>
              </p:cNvPr>
              <p:cNvSpPr>
                <a:spLocks noGrp="1"/>
              </p:cNvSpPr>
              <p:nvPr>
                <p:ph idx="1"/>
              </p:nvPr>
            </p:nvSpPr>
            <p:spPr/>
            <p:txBody>
              <a:bodyPr>
                <a:normAutofit/>
              </a:bodyPr>
              <a:lstStyle/>
              <a:p>
                <a:r>
                  <a:rPr lang="en-US" dirty="0"/>
                  <a:t>METHOD </a:t>
                </a:r>
                <a:r>
                  <a:rPr lang="en-US" dirty="0">
                    <a:sym typeface="Wingdings" pitchFamily="2" charset="2"/>
                  </a:rPr>
                  <a:t></a:t>
                </a:r>
                <a:r>
                  <a:rPr lang="en-US" dirty="0"/>
                  <a:t> two-stage approach:</a:t>
                </a:r>
                <a:r>
                  <a:rPr lang="de-DE" dirty="0"/>
                  <a:t> </a:t>
                </a:r>
                <a:endParaRPr lang="en-US" dirty="0">
                  <a:solidFill>
                    <a:schemeClr val="bg1">
                      <a:lumMod val="85000"/>
                    </a:schemeClr>
                  </a:solidFill>
                </a:endParaRPr>
              </a:p>
              <a:p>
                <a:r>
                  <a:rPr lang="en-US" dirty="0"/>
                  <a:t>2</a:t>
                </a:r>
                <a:r>
                  <a:rPr lang="en-US" baseline="30000" dirty="0"/>
                  <a:t>nd</a:t>
                </a:r>
                <a:r>
                  <a:rPr lang="en-US" dirty="0"/>
                  <a:t>: objective is to assess the relative importance of endowments and between-industry interactions in explaining the area-year fixed effects </a:t>
                </a:r>
                <a:r>
                  <a:rPr lang="de-DE" dirty="0">
                    <a:sym typeface="Wingdings" pitchFamily="2" charset="2"/>
                  </a:rPr>
                  <a:t> </a:t>
                </a:r>
                <a:r>
                  <a:rPr lang="en-US" dirty="0"/>
                  <a:t>use the area fixed effects estimated in the first stage and regress them on a set of time dummies, several variables capturing local interactions between industries, and some controls for local endowments</a:t>
                </a:r>
                <a:r>
                  <a:rPr lang="de-DE" dirty="0"/>
                  <a:t> </a:t>
                </a:r>
                <a:endParaRPr lang="en-US" dirty="0"/>
              </a:p>
              <a:p>
                <a:endParaRPr lang="en-US" dirty="0"/>
              </a:p>
              <a:p>
                <a:endParaRPr lang="en-US" sz="1400" i="1" dirty="0">
                  <a:latin typeface="Cambria Math" panose="02040503050406030204" pitchFamily="18" charset="0"/>
                </a:endParaRPr>
              </a:p>
              <a:p>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de-DE" sz="1400" b="0" i="1" smtClean="0">
                            <a:latin typeface="Cambria Math" panose="02040503050406030204" pitchFamily="18" charset="0"/>
                          </a:rPr>
                          <m:t>𝑡</m:t>
                        </m:r>
                      </m:sub>
                    </m:sSub>
                  </m:oMath>
                </a14:m>
                <a:r>
                  <a:rPr lang="en-US" sz="1400" dirty="0"/>
                  <a:t>- time fixed-effects   </a:t>
                </a:r>
                <a14:m>
                  <m:oMath xmlns:m="http://schemas.openxmlformats.org/officeDocument/2006/math">
                    <m:r>
                      <a:rPr lang="en-US" sz="1400" i="1" smtClean="0">
                        <a:latin typeface="Cambria Math" panose="02040503050406030204" pitchFamily="18" charset="0"/>
                        <a:ea typeface="Cambria Math" panose="02040503050406030204" pitchFamily="18" charset="0"/>
                      </a:rPr>
                      <m:t>𝛾</m:t>
                    </m:r>
                  </m:oMath>
                </a14:m>
                <a:r>
                  <a:rPr lang="en-US" sz="1400" dirty="0"/>
                  <a:t> – vector of coefficients associated with local between-industry endowment </a:t>
                </a:r>
                <a14:m>
                  <m:oMath xmlns:m="http://schemas.openxmlformats.org/officeDocument/2006/math">
                    <m:sSub>
                      <m:sSubPr>
                        <m:ctrlPr>
                          <a:rPr lang="en-US" sz="1400" i="1" smtClean="0">
                            <a:latin typeface="Cambria Math" panose="02040503050406030204" pitchFamily="18" charset="0"/>
                          </a:rPr>
                        </m:ctrlPr>
                      </m:sSubPr>
                      <m:e>
                        <m:r>
                          <a:rPr lang="de-DE" sz="1400" b="0" i="1" smtClean="0">
                            <a:latin typeface="Cambria Math" panose="02040503050406030204" pitchFamily="18" charset="0"/>
                          </a:rPr>
                          <m:t>𝐼</m:t>
                        </m:r>
                      </m:e>
                      <m:sub>
                        <m:r>
                          <a:rPr lang="de-DE" sz="1400" b="0" i="1" smtClean="0">
                            <a:latin typeface="Cambria Math" panose="02040503050406030204" pitchFamily="18" charset="0"/>
                          </a:rPr>
                          <m:t>𝑎</m:t>
                        </m:r>
                        <m:r>
                          <a:rPr lang="de-DE" sz="1400" b="0" i="1" smtClean="0">
                            <a:latin typeface="Cambria Math" panose="02040503050406030204" pitchFamily="18" charset="0"/>
                          </a:rPr>
                          <m:t>,</m:t>
                        </m:r>
                        <m:r>
                          <a:rPr lang="de-DE" sz="1400" b="0" i="1" smtClean="0">
                            <a:latin typeface="Cambria Math" panose="02040503050406030204" pitchFamily="18" charset="0"/>
                          </a:rPr>
                          <m:t>𝑡</m:t>
                        </m:r>
                      </m:sub>
                    </m:sSub>
                  </m:oMath>
                </a14:m>
                <a:endParaRPr lang="en-US" dirty="0"/>
              </a:p>
              <a:p>
                <a14:m>
                  <m:oMath xmlns:m="http://schemas.openxmlformats.org/officeDocument/2006/math">
                    <m:r>
                      <a:rPr lang="en-US" sz="1400" i="1" smtClean="0">
                        <a:latin typeface="Cambria Math" panose="02040503050406030204" pitchFamily="18" charset="0"/>
                        <a:ea typeface="Cambria Math" panose="02040503050406030204" pitchFamily="18" charset="0"/>
                      </a:rPr>
                      <m:t>𝛼</m:t>
                    </m:r>
                  </m:oMath>
                </a14:m>
                <a:r>
                  <a:rPr lang="en-US" sz="1400" dirty="0"/>
                  <a:t>- vector of coefficients associated with the endowment variables </a:t>
                </a:r>
                <a14:m>
                  <m:oMath xmlns:m="http://schemas.openxmlformats.org/officeDocument/2006/math">
                    <m:sSub>
                      <m:sSubPr>
                        <m:ctrlPr>
                          <a:rPr lang="en-US" sz="1400" i="1" smtClean="0">
                            <a:latin typeface="Cambria Math" panose="02040503050406030204" pitchFamily="18" charset="0"/>
                          </a:rPr>
                        </m:ctrlPr>
                      </m:sSubPr>
                      <m:e>
                        <m:r>
                          <a:rPr lang="de-DE" sz="1400" b="0" i="1" smtClean="0">
                            <a:latin typeface="Cambria Math" panose="02040503050406030204" pitchFamily="18" charset="0"/>
                          </a:rPr>
                          <m:t>𝐸</m:t>
                        </m:r>
                      </m:e>
                      <m:sub>
                        <m:r>
                          <a:rPr lang="de-DE" sz="1400" b="0" i="1" smtClean="0">
                            <a:latin typeface="Cambria Math" panose="02040503050406030204" pitchFamily="18" charset="0"/>
                          </a:rPr>
                          <m:t>𝑎</m:t>
                        </m:r>
                        <m:r>
                          <a:rPr lang="de-DE" sz="1400" b="0" i="1" smtClean="0">
                            <a:latin typeface="Cambria Math" panose="02040503050406030204" pitchFamily="18" charset="0"/>
                          </a:rPr>
                          <m:t>,</m:t>
                        </m:r>
                        <m:r>
                          <a:rPr lang="de-DE" sz="1400" b="0" i="1" smtClean="0">
                            <a:latin typeface="Cambria Math" panose="02040503050406030204" pitchFamily="18" charset="0"/>
                          </a:rPr>
                          <m:t>𝑡</m:t>
                        </m:r>
                      </m:sub>
                    </m:sSub>
                  </m:oMath>
                </a14:m>
                <a:r>
                  <a:rPr lang="en-US" sz="1400" dirty="0"/>
                  <a:t>      </a:t>
                </a:r>
                <a14:m>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ea typeface="Cambria Math" panose="02040503050406030204" pitchFamily="18" charset="0"/>
                          </a:rPr>
                          <m:t>𝜐</m:t>
                        </m:r>
                      </m:e>
                      <m:sub>
                        <m:r>
                          <a:rPr lang="de-DE" sz="1400" b="0" i="1" dirty="0" smtClean="0">
                            <a:latin typeface="Cambria Math" panose="02040503050406030204" pitchFamily="18" charset="0"/>
                          </a:rPr>
                          <m:t>𝑎</m:t>
                        </m:r>
                        <m:r>
                          <a:rPr lang="de-DE" sz="1400" b="0" i="1" dirty="0" smtClean="0">
                            <a:latin typeface="Cambria Math" panose="02040503050406030204" pitchFamily="18" charset="0"/>
                          </a:rPr>
                          <m:t>,</m:t>
                        </m:r>
                        <m:r>
                          <a:rPr lang="de-DE" sz="1400" b="0" i="1" dirty="0" smtClean="0">
                            <a:latin typeface="Cambria Math" panose="02040503050406030204" pitchFamily="18" charset="0"/>
                          </a:rPr>
                          <m:t>𝑡</m:t>
                        </m:r>
                      </m:sub>
                    </m:sSub>
                  </m:oMath>
                </a14:m>
                <a:r>
                  <a:rPr lang="en-US" sz="1400" dirty="0"/>
                  <a:t>- error terms reflect local technology shocks</a:t>
                </a:r>
              </a:p>
              <a:p>
                <a:endParaRPr lang="en-US" sz="1400" dirty="0"/>
              </a:p>
              <a:p>
                <a:endParaRPr lang="en-US" dirty="0"/>
              </a:p>
              <a:p>
                <a:endParaRPr lang="en-US" dirty="0"/>
              </a:p>
            </p:txBody>
          </p:sp>
        </mc:Choice>
        <mc:Fallback xmlns="">
          <p:sp>
            <p:nvSpPr>
              <p:cNvPr id="3" name="Inhaltsplatzhalter 2">
                <a:extLst>
                  <a:ext uri="{FF2B5EF4-FFF2-40B4-BE49-F238E27FC236}">
                    <a16:creationId xmlns:a16="http://schemas.microsoft.com/office/drawing/2014/main" id="{228F8C58-13F0-624E-AF14-38696D29DF8E}"/>
                  </a:ext>
                </a:extLst>
              </p:cNvPr>
              <p:cNvSpPr>
                <a:spLocks noGrp="1" noRot="1" noChangeAspect="1" noMove="1" noResize="1" noEditPoints="1" noAdjustHandles="1" noChangeArrowheads="1" noChangeShapeType="1" noTextEdit="1"/>
              </p:cNvSpPr>
              <p:nvPr>
                <p:ph idx="1"/>
              </p:nvPr>
            </p:nvSpPr>
            <p:spPr>
              <a:blipFill>
                <a:blip r:embed="rId3"/>
                <a:stretch>
                  <a:fillRect l="-653" t="-2208" r="-1958"/>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217E23F6-C3F9-C540-96BC-1105B2777351}"/>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FF18547B-75E4-1D44-AE00-9BB562A5D09D}"/>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F9BD3637-6C05-1542-B078-7DD49F6C4DC7}"/>
              </a:ext>
            </a:extLst>
          </p:cNvPr>
          <p:cNvSpPr>
            <a:spLocks noGrp="1"/>
          </p:cNvSpPr>
          <p:nvPr>
            <p:ph type="sldNum" sz="quarter" idx="12"/>
          </p:nvPr>
        </p:nvSpPr>
        <p:spPr/>
        <p:txBody>
          <a:bodyPr/>
          <a:lstStyle/>
          <a:p>
            <a:fld id="{113E7649-5722-0E41-94D1-F242D27EA726}" type="slidenum">
              <a:rPr lang="en-US" smtClean="0"/>
              <a:t>36</a:t>
            </a:fld>
            <a:endParaRPr lang="en-US"/>
          </a:p>
        </p:txBody>
      </p:sp>
      <p:pic>
        <p:nvPicPr>
          <p:cNvPr id="8" name="Grafik 7">
            <a:extLst>
              <a:ext uri="{FF2B5EF4-FFF2-40B4-BE49-F238E27FC236}">
                <a16:creationId xmlns:a16="http://schemas.microsoft.com/office/drawing/2014/main" id="{F31FE12D-B06E-4142-9D47-2455E294A4A9}"/>
              </a:ext>
            </a:extLst>
          </p:cNvPr>
          <p:cNvPicPr>
            <a:picLocks noChangeAspect="1"/>
          </p:cNvPicPr>
          <p:nvPr/>
        </p:nvPicPr>
        <p:blipFill>
          <a:blip r:embed="rId4"/>
          <a:stretch>
            <a:fillRect/>
          </a:stretch>
        </p:blipFill>
        <p:spPr>
          <a:xfrm>
            <a:off x="2101199" y="4475481"/>
            <a:ext cx="6134100" cy="520700"/>
          </a:xfrm>
          <a:prstGeom prst="rect">
            <a:avLst/>
          </a:prstGeom>
        </p:spPr>
      </p:pic>
    </p:spTree>
    <p:extLst>
      <p:ext uri="{BB962C8B-B14F-4D97-AF65-F5344CB8AC3E}">
        <p14:creationId xmlns:p14="http://schemas.microsoft.com/office/powerpoint/2010/main" val="466162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3406727-4A54-034B-8E93-95F0F7040250}"/>
              </a:ext>
            </a:extLst>
          </p:cNvPr>
          <p:cNvSpPr>
            <a:spLocks noGrp="1"/>
          </p:cNvSpPr>
          <p:nvPr>
            <p:ph type="title"/>
          </p:nvPr>
        </p:nvSpPr>
        <p:spPr>
          <a:xfrm>
            <a:off x="1024129" y="585216"/>
            <a:ext cx="3779085" cy="1499616"/>
          </a:xfrm>
        </p:spPr>
        <p:txBody>
          <a:bodyPr>
            <a:normAutofit/>
          </a:bodyPr>
          <a:lstStyle/>
          <a:p>
            <a:r>
              <a:rPr lang="en-US" sz="2800">
                <a:solidFill>
                  <a:schemeClr val="tx1"/>
                </a:solidFill>
              </a:rPr>
              <a:t>Combes P; Duranton G and Gobillon L (2008) Spatial wage disparities: Sorting matters! </a:t>
            </a:r>
          </a:p>
        </p:txBody>
      </p:sp>
      <p:cxnSp>
        <p:nvCxnSpPr>
          <p:cNvPr id="19" name="Straight Connector 18">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4AA29A49-EC30-4CE2-9C81-A68FEC7B064B}"/>
              </a:ext>
            </a:extLst>
          </p:cNvPr>
          <p:cNvSpPr>
            <a:spLocks noGrp="1"/>
          </p:cNvSpPr>
          <p:nvPr>
            <p:ph idx="1"/>
          </p:nvPr>
        </p:nvSpPr>
        <p:spPr>
          <a:xfrm>
            <a:off x="1024129" y="2286000"/>
            <a:ext cx="3791711" cy="3931920"/>
          </a:xfrm>
        </p:spPr>
        <p:txBody>
          <a:bodyPr>
            <a:normAutofit/>
          </a:bodyPr>
          <a:lstStyle/>
          <a:p>
            <a:r>
              <a:rPr lang="en-US" dirty="0">
                <a:solidFill>
                  <a:srgbClr val="FFFFFF"/>
                </a:solidFill>
              </a:rPr>
              <a:t>Stage 2:</a:t>
            </a:r>
          </a:p>
          <a:p>
            <a:pPr>
              <a:buClr>
                <a:schemeClr val="bg1"/>
              </a:buClr>
              <a:buFont typeface="Arial" panose="020B0604020202020204" pitchFamily="34" charset="0"/>
              <a:buChar char="•"/>
            </a:pPr>
            <a:r>
              <a:rPr lang="en-US" dirty="0">
                <a:solidFill>
                  <a:srgbClr val="FFFFFF"/>
                </a:solidFill>
              </a:rPr>
              <a:t>Importance of employment density</a:t>
            </a:r>
            <a:endParaRPr lang="de-DE" dirty="0">
              <a:solidFill>
                <a:srgbClr val="FFFFFF"/>
              </a:solidFill>
            </a:endParaRPr>
          </a:p>
          <a:p>
            <a:pPr>
              <a:buClr>
                <a:schemeClr val="bg1"/>
              </a:buClr>
              <a:buFont typeface="Arial" panose="020B0604020202020204" pitchFamily="34" charset="0"/>
              <a:buChar char="•"/>
            </a:pPr>
            <a:r>
              <a:rPr lang="en-US" dirty="0">
                <a:solidFill>
                  <a:srgbClr val="FFFFFF"/>
                </a:solidFill>
              </a:rPr>
              <a:t>Density effect and that of local fixed effects are very correlated </a:t>
            </a:r>
          </a:p>
          <a:p>
            <a:pPr>
              <a:buClr>
                <a:schemeClr val="bg1"/>
              </a:buClr>
              <a:buFont typeface="Arial" panose="020B0604020202020204" pitchFamily="34" charset="0"/>
              <a:buChar char="•"/>
            </a:pPr>
            <a:r>
              <a:rPr lang="en-US" dirty="0">
                <a:solidFill>
                  <a:srgbClr val="FFFFFF"/>
                </a:solidFill>
              </a:rPr>
              <a:t> effect of diversity and amenities close to zero</a:t>
            </a:r>
          </a:p>
        </p:txBody>
      </p:sp>
      <p:pic>
        <p:nvPicPr>
          <p:cNvPr id="10" name="Inhaltsplatzhalter 6">
            <a:extLst>
              <a:ext uri="{FF2B5EF4-FFF2-40B4-BE49-F238E27FC236}">
                <a16:creationId xmlns:a16="http://schemas.microsoft.com/office/drawing/2014/main" id="{F8D4422E-5C39-C44D-96CD-67E41B9CDCA3}"/>
              </a:ext>
            </a:extLst>
          </p:cNvPr>
          <p:cNvPicPr>
            <a:picLocks/>
          </p:cNvPicPr>
          <p:nvPr/>
        </p:nvPicPr>
        <p:blipFill>
          <a:blip r:embed="rId3"/>
          <a:stretch>
            <a:fillRect/>
          </a:stretch>
        </p:blipFill>
        <p:spPr>
          <a:xfrm>
            <a:off x="6096000" y="1444409"/>
            <a:ext cx="5455921" cy="3969182"/>
          </a:xfrm>
          <a:prstGeom prst="rect">
            <a:avLst/>
          </a:prstGeom>
        </p:spPr>
      </p:pic>
      <p:sp>
        <p:nvSpPr>
          <p:cNvPr id="4" name="Datumsplatzhalter 3">
            <a:extLst>
              <a:ext uri="{FF2B5EF4-FFF2-40B4-BE49-F238E27FC236}">
                <a16:creationId xmlns:a16="http://schemas.microsoft.com/office/drawing/2014/main" id="{BE38B958-C5CE-E044-AA69-C9FEADFBCA62}"/>
              </a:ext>
            </a:extLst>
          </p:cNvPr>
          <p:cNvSpPr>
            <a:spLocks noGrp="1"/>
          </p:cNvSpPr>
          <p:nvPr>
            <p:ph type="dt" sz="half" idx="10"/>
          </p:nvPr>
        </p:nvSpPr>
        <p:spPr>
          <a:xfrm>
            <a:off x="1024128" y="6470704"/>
            <a:ext cx="2154142" cy="274320"/>
          </a:xfrm>
        </p:spPr>
        <p:txBody>
          <a:bodyPr>
            <a:normAutofit/>
          </a:bodyPr>
          <a:lstStyle/>
          <a:p>
            <a:pPr>
              <a:spcAft>
                <a:spcPts val="600"/>
              </a:spcAft>
            </a:pPr>
            <a:r>
              <a:rPr lang="de-DE"/>
              <a:t>11/29/18</a:t>
            </a:r>
            <a:endParaRPr lang="en-US"/>
          </a:p>
        </p:txBody>
      </p:sp>
      <p:sp>
        <p:nvSpPr>
          <p:cNvPr id="5" name="Fußzeilenplatzhalter 4">
            <a:extLst>
              <a:ext uri="{FF2B5EF4-FFF2-40B4-BE49-F238E27FC236}">
                <a16:creationId xmlns:a16="http://schemas.microsoft.com/office/drawing/2014/main" id="{9BB5F702-30FE-3844-9FFD-76676B6E2DE7}"/>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Victor Wichmann &amp; Thor Noe</a:t>
            </a:r>
          </a:p>
        </p:txBody>
      </p:sp>
      <p:sp>
        <p:nvSpPr>
          <p:cNvPr id="6" name="Foliennummernplatzhalter 5">
            <a:extLst>
              <a:ext uri="{FF2B5EF4-FFF2-40B4-BE49-F238E27FC236}">
                <a16:creationId xmlns:a16="http://schemas.microsoft.com/office/drawing/2014/main" id="{7DAD0F36-B635-CA4D-9177-CFCFED13E83F}"/>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37</a:t>
            </a:fld>
            <a:endParaRPr lang="en-US"/>
          </a:p>
        </p:txBody>
      </p:sp>
    </p:spTree>
    <p:extLst>
      <p:ext uri="{BB962C8B-B14F-4D97-AF65-F5344CB8AC3E}">
        <p14:creationId xmlns:p14="http://schemas.microsoft.com/office/powerpoint/2010/main" val="1677018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8B5DD-A537-7A4A-B280-AB87359958D7}"/>
              </a:ext>
            </a:extLst>
          </p:cNvPr>
          <p:cNvSpPr>
            <a:spLocks noGrp="1"/>
          </p:cNvSpPr>
          <p:nvPr>
            <p:ph type="title"/>
          </p:nvPr>
        </p:nvSpPr>
        <p:spPr/>
        <p:txBody>
          <a:bodyPr>
            <a:noAutofit/>
          </a:bodyPr>
          <a:lstStyle/>
          <a:p>
            <a:r>
              <a:rPr lang="en-US" sz="4000" dirty="0"/>
              <a:t>Ahrend, Farchy, Kaplanis &amp; Lembcke (2017) What makes cities more productive? Evidence from five OECD countries on the role of urban governance</a:t>
            </a:r>
            <a:endParaRPr lang="en-US" sz="3600" dirty="0"/>
          </a:p>
        </p:txBody>
      </p:sp>
      <p:sp>
        <p:nvSpPr>
          <p:cNvPr id="3" name="Inhaltsplatzhalter 2">
            <a:extLst>
              <a:ext uri="{FF2B5EF4-FFF2-40B4-BE49-F238E27FC236}">
                <a16:creationId xmlns:a16="http://schemas.microsoft.com/office/drawing/2014/main" id="{B0710A73-9074-6540-8109-86CAD06FF868}"/>
              </a:ext>
            </a:extLst>
          </p:cNvPr>
          <p:cNvSpPr>
            <a:spLocks noGrp="1"/>
          </p:cNvSpPr>
          <p:nvPr>
            <p:ph idx="1"/>
          </p:nvPr>
        </p:nvSpPr>
        <p:spPr/>
        <p:txBody>
          <a:bodyPr>
            <a:normAutofit/>
          </a:bodyPr>
          <a:lstStyle/>
          <a:p>
            <a:pPr>
              <a:buFont typeface="Wingdings" pitchFamily="2" charset="2"/>
              <a:buChar char="§"/>
            </a:pPr>
            <a:r>
              <a:rPr lang="en-US" dirty="0"/>
              <a:t> Novelty 1: database, with a harmonized definition of cities, which enables a cross-country analysis of the impact of city size and governance structures on urban productivity</a:t>
            </a:r>
          </a:p>
          <a:p>
            <a:r>
              <a:rPr lang="en-US" dirty="0">
                <a:sym typeface="Wingdings" pitchFamily="2" charset="2"/>
              </a:rPr>
              <a:t> </a:t>
            </a:r>
            <a:r>
              <a:rPr lang="en-US" dirty="0"/>
              <a:t>paper combines evidence from five OECD member countries (Germany, Mexico, Spain, United Kingdom, and United States).</a:t>
            </a:r>
          </a:p>
          <a:p>
            <a:pPr>
              <a:buFont typeface="Wingdings" pitchFamily="2" charset="2"/>
              <a:buChar char="§"/>
            </a:pPr>
            <a:r>
              <a:rPr lang="en-US" dirty="0"/>
              <a:t> </a:t>
            </a:r>
            <a:r>
              <a:rPr lang="en-US" dirty="0">
                <a:solidFill>
                  <a:schemeClr val="bg1">
                    <a:lumMod val="85000"/>
                  </a:schemeClr>
                </a:solidFill>
              </a:rPr>
              <a:t>Novelty 2: focus on the role of urban governance and the complexity that arises from administrative fragmentation within cities boundaries</a:t>
            </a:r>
          </a:p>
          <a:p>
            <a:pPr lvl="1">
              <a:buFont typeface="Wingdings" pitchFamily="2" charset="2"/>
              <a:buChar char="§"/>
            </a:pPr>
            <a:r>
              <a:rPr lang="en-US" dirty="0">
                <a:solidFill>
                  <a:schemeClr val="bg1">
                    <a:lumMod val="85000"/>
                  </a:schemeClr>
                </a:solidFill>
              </a:rPr>
              <a:t>THESIS 1: larger number of local governments might offer productivity advantages due to competition</a:t>
            </a:r>
          </a:p>
          <a:p>
            <a:pPr lvl="1">
              <a:buFont typeface="Wingdings" pitchFamily="2" charset="2"/>
              <a:buChar char="§"/>
            </a:pPr>
            <a:r>
              <a:rPr lang="en-US" dirty="0">
                <a:solidFill>
                  <a:schemeClr val="bg1">
                    <a:lumMod val="85000"/>
                  </a:schemeClr>
                </a:solidFill>
              </a:rPr>
              <a:t>THESIS 2: implementation of policies that requires coordination (bureaucracy) can hamper productivity of urban agglomeration</a:t>
            </a:r>
          </a:p>
          <a:p>
            <a:pPr>
              <a:buFont typeface="Wingdings" pitchFamily="2" charset="2"/>
              <a:buChar char="§"/>
            </a:pPr>
            <a:endParaRPr lang="de-DE" dirty="0"/>
          </a:p>
          <a:p>
            <a:pPr>
              <a:buFont typeface="Wingdings" pitchFamily="2" charset="2"/>
              <a:buChar char="§"/>
            </a:pPr>
            <a:endParaRPr lang="de-DE" dirty="0"/>
          </a:p>
          <a:p>
            <a:endParaRPr lang="en-US" dirty="0"/>
          </a:p>
        </p:txBody>
      </p:sp>
      <p:sp>
        <p:nvSpPr>
          <p:cNvPr id="4" name="Datumsplatzhalter 3">
            <a:extLst>
              <a:ext uri="{FF2B5EF4-FFF2-40B4-BE49-F238E27FC236}">
                <a16:creationId xmlns:a16="http://schemas.microsoft.com/office/drawing/2014/main" id="{52A24B97-23B2-3C48-8EA2-496E7D0F72CF}"/>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F4092E30-3DA7-EC4A-9736-F1BDED165628}"/>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13409F4E-BFE8-FF47-9654-A9C20FAF1CF3}"/>
              </a:ext>
            </a:extLst>
          </p:cNvPr>
          <p:cNvSpPr>
            <a:spLocks noGrp="1"/>
          </p:cNvSpPr>
          <p:nvPr>
            <p:ph type="sldNum" sz="quarter" idx="12"/>
          </p:nvPr>
        </p:nvSpPr>
        <p:spPr/>
        <p:txBody>
          <a:bodyPr/>
          <a:lstStyle/>
          <a:p>
            <a:fld id="{113E7649-5722-0E41-94D1-F242D27EA726}" type="slidenum">
              <a:rPr lang="en-US" smtClean="0"/>
              <a:t>38</a:t>
            </a:fld>
            <a:endParaRPr lang="en-US"/>
          </a:p>
        </p:txBody>
      </p:sp>
    </p:spTree>
    <p:extLst>
      <p:ext uri="{BB962C8B-B14F-4D97-AF65-F5344CB8AC3E}">
        <p14:creationId xmlns:p14="http://schemas.microsoft.com/office/powerpoint/2010/main" val="4222697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8B5DD-A537-7A4A-B280-AB87359958D7}"/>
              </a:ext>
            </a:extLst>
          </p:cNvPr>
          <p:cNvSpPr>
            <a:spLocks noGrp="1"/>
          </p:cNvSpPr>
          <p:nvPr>
            <p:ph type="title"/>
          </p:nvPr>
        </p:nvSpPr>
        <p:spPr/>
        <p:txBody>
          <a:bodyPr>
            <a:noAutofit/>
          </a:bodyPr>
          <a:lstStyle/>
          <a:p>
            <a:r>
              <a:rPr lang="en-US" sz="4000" dirty="0"/>
              <a:t>Ahrend, Farchy, Kaplanis &amp; Lembcke (2017) What makes cities more productive? Evidence from five OECD countries on the role of urban governance</a:t>
            </a:r>
            <a:endParaRPr lang="en-US" sz="3600" dirty="0"/>
          </a:p>
        </p:txBody>
      </p:sp>
      <p:sp>
        <p:nvSpPr>
          <p:cNvPr id="3" name="Inhaltsplatzhalter 2">
            <a:extLst>
              <a:ext uri="{FF2B5EF4-FFF2-40B4-BE49-F238E27FC236}">
                <a16:creationId xmlns:a16="http://schemas.microsoft.com/office/drawing/2014/main" id="{B0710A73-9074-6540-8109-86CAD06FF868}"/>
              </a:ext>
            </a:extLst>
          </p:cNvPr>
          <p:cNvSpPr>
            <a:spLocks noGrp="1"/>
          </p:cNvSpPr>
          <p:nvPr>
            <p:ph idx="1"/>
          </p:nvPr>
        </p:nvSpPr>
        <p:spPr/>
        <p:txBody>
          <a:bodyPr>
            <a:normAutofit/>
          </a:bodyPr>
          <a:lstStyle/>
          <a:p>
            <a:pPr>
              <a:buFont typeface="Wingdings" pitchFamily="2" charset="2"/>
              <a:buChar char="§"/>
            </a:pPr>
            <a:r>
              <a:rPr lang="en-US" dirty="0"/>
              <a:t> </a:t>
            </a:r>
            <a:r>
              <a:rPr lang="en-US" dirty="0">
                <a:solidFill>
                  <a:schemeClr val="bg1">
                    <a:lumMod val="85000"/>
                  </a:schemeClr>
                </a:solidFill>
              </a:rPr>
              <a:t>Novelty 1: database, with a harmonized definition of cities, which enables a cross-country analysis of the impact of city size and governance structures on urban productivity</a:t>
            </a:r>
          </a:p>
          <a:p>
            <a:r>
              <a:rPr lang="en-US" dirty="0">
                <a:solidFill>
                  <a:schemeClr val="bg1">
                    <a:lumMod val="85000"/>
                  </a:schemeClr>
                </a:solidFill>
                <a:sym typeface="Wingdings" pitchFamily="2" charset="2"/>
              </a:rPr>
              <a:t> </a:t>
            </a:r>
            <a:r>
              <a:rPr lang="en-US" dirty="0">
                <a:solidFill>
                  <a:schemeClr val="bg1">
                    <a:lumMod val="85000"/>
                  </a:schemeClr>
                </a:solidFill>
              </a:rPr>
              <a:t>paper combines evidence from five OECD member countries (Germany, Mexico, Spain, United Kingdom, and United States).</a:t>
            </a:r>
          </a:p>
          <a:p>
            <a:pPr>
              <a:buFont typeface="Wingdings" pitchFamily="2" charset="2"/>
              <a:buChar char="§"/>
            </a:pPr>
            <a:r>
              <a:rPr lang="en-US" dirty="0"/>
              <a:t> Novelty 2: focus on the role of urban governance and the complexity that arises from administrative fragmentation within cities boundaries</a:t>
            </a:r>
          </a:p>
          <a:p>
            <a:pPr lvl="1">
              <a:buFont typeface="Wingdings" pitchFamily="2" charset="2"/>
              <a:buChar char="§"/>
            </a:pPr>
            <a:r>
              <a:rPr lang="en-US" dirty="0"/>
              <a:t>THESIS 1: larger number of local governments might offer productivity advantages due to competition</a:t>
            </a:r>
          </a:p>
          <a:p>
            <a:pPr lvl="1">
              <a:buFont typeface="Wingdings" pitchFamily="2" charset="2"/>
              <a:buChar char="§"/>
            </a:pPr>
            <a:r>
              <a:rPr lang="en-US" dirty="0"/>
              <a:t>THESIS 2: implementation of policies that requires coordination (bureaucracy) can hamper productivity of urban agglomeration</a:t>
            </a:r>
          </a:p>
          <a:p>
            <a:pPr>
              <a:buFont typeface="Wingdings" pitchFamily="2" charset="2"/>
              <a:buChar char="§"/>
            </a:pPr>
            <a:endParaRPr lang="de-DE" dirty="0"/>
          </a:p>
          <a:p>
            <a:pPr>
              <a:buFont typeface="Wingdings" pitchFamily="2" charset="2"/>
              <a:buChar char="§"/>
            </a:pPr>
            <a:endParaRPr lang="de-DE" dirty="0"/>
          </a:p>
          <a:p>
            <a:endParaRPr lang="en-US" dirty="0"/>
          </a:p>
        </p:txBody>
      </p:sp>
      <p:sp>
        <p:nvSpPr>
          <p:cNvPr id="4" name="Datumsplatzhalter 3">
            <a:extLst>
              <a:ext uri="{FF2B5EF4-FFF2-40B4-BE49-F238E27FC236}">
                <a16:creationId xmlns:a16="http://schemas.microsoft.com/office/drawing/2014/main" id="{52A24B97-23B2-3C48-8EA2-496E7D0F72CF}"/>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F4092E30-3DA7-EC4A-9736-F1BDED165628}"/>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13409F4E-BFE8-FF47-9654-A9C20FAF1CF3}"/>
              </a:ext>
            </a:extLst>
          </p:cNvPr>
          <p:cNvSpPr>
            <a:spLocks noGrp="1"/>
          </p:cNvSpPr>
          <p:nvPr>
            <p:ph type="sldNum" sz="quarter" idx="12"/>
          </p:nvPr>
        </p:nvSpPr>
        <p:spPr/>
        <p:txBody>
          <a:bodyPr/>
          <a:lstStyle/>
          <a:p>
            <a:fld id="{113E7649-5722-0E41-94D1-F242D27EA726}" type="slidenum">
              <a:rPr lang="en-US" smtClean="0"/>
              <a:t>39</a:t>
            </a:fld>
            <a:endParaRPr lang="en-US"/>
          </a:p>
        </p:txBody>
      </p:sp>
    </p:spTree>
    <p:extLst>
      <p:ext uri="{BB962C8B-B14F-4D97-AF65-F5344CB8AC3E}">
        <p14:creationId xmlns:p14="http://schemas.microsoft.com/office/powerpoint/2010/main" val="259314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9956A9-35A9-1344-9092-D8AEC98E2C37}"/>
              </a:ext>
            </a:extLst>
          </p:cNvPr>
          <p:cNvSpPr>
            <a:spLocks noGrp="1"/>
          </p:cNvSpPr>
          <p:nvPr>
            <p:ph type="title"/>
          </p:nvPr>
        </p:nvSpPr>
        <p:spPr/>
        <p:txBody>
          <a:bodyPr/>
          <a:lstStyle/>
          <a:p>
            <a:r>
              <a:rPr lang="en-US" dirty="0"/>
              <a:t>I. Relevance</a:t>
            </a:r>
          </a:p>
        </p:txBody>
      </p:sp>
      <p:sp>
        <p:nvSpPr>
          <p:cNvPr id="3" name="Inhaltsplatzhalter 2">
            <a:extLst>
              <a:ext uri="{FF2B5EF4-FFF2-40B4-BE49-F238E27FC236}">
                <a16:creationId xmlns:a16="http://schemas.microsoft.com/office/drawing/2014/main" id="{C8F7B430-BD1C-1D4E-A586-75CBF739784C}"/>
              </a:ext>
            </a:extLst>
          </p:cNvPr>
          <p:cNvSpPr>
            <a:spLocks noGrp="1"/>
          </p:cNvSpPr>
          <p:nvPr>
            <p:ph idx="1"/>
          </p:nvPr>
        </p:nvSpPr>
        <p:spPr/>
        <p:txBody>
          <a:bodyPr>
            <a:noAutofit/>
          </a:bodyPr>
          <a:lstStyle/>
          <a:p>
            <a:pPr>
              <a:buFont typeface="Courier New" panose="02070309020205020404" pitchFamily="49" charset="0"/>
              <a:buChar char="o"/>
            </a:pPr>
            <a:r>
              <a:rPr lang="en-US" sz="2800" dirty="0"/>
              <a:t> </a:t>
            </a:r>
            <a:r>
              <a:rPr lang="en-US" sz="2400" dirty="0"/>
              <a:t>Weber (1899) showed that the urban wage premium in nineteenth-century Germany was over 50%</a:t>
            </a:r>
          </a:p>
          <a:p>
            <a:pPr>
              <a:buFont typeface="Courier New" panose="02070309020205020404" pitchFamily="49" charset="0"/>
              <a:buChar char="o"/>
            </a:pPr>
            <a:r>
              <a:rPr lang="en-US" sz="2400" dirty="0"/>
              <a:t> Wage differences are increasing in many countries over the last three decades</a:t>
            </a:r>
            <a:endParaRPr lang="en-US" sz="2400" dirty="0">
              <a:sym typeface="Wingdings" pitchFamily="2" charset="2"/>
            </a:endParaRPr>
          </a:p>
          <a:p>
            <a:pPr>
              <a:buFont typeface="Wingdings" panose="05000000000000000000" pitchFamily="2" charset="2"/>
              <a:buChar char="à"/>
            </a:pPr>
            <a:r>
              <a:rPr lang="en-US" sz="2400" dirty="0">
                <a:sym typeface="Wingdings" pitchFamily="2" charset="2"/>
              </a:rPr>
              <a:t> Reasons of existence and increases of significant wage disparities between cities and regions are still debated</a:t>
            </a:r>
          </a:p>
          <a:p>
            <a:pPr marL="0" indent="0">
              <a:buNone/>
            </a:pPr>
            <a:r>
              <a:rPr lang="en-US" sz="2400" dirty="0"/>
              <a:t>Q: WHY ARE WAGES IN BIG CITIES HIGHER THAN IN NON-METROPOLITAN AREAS?</a:t>
            </a:r>
          </a:p>
        </p:txBody>
      </p:sp>
      <p:pic>
        <p:nvPicPr>
          <p:cNvPr id="4" name="Picture 2" descr="Logo Universitat de Barcelona">
            <a:extLst>
              <a:ext uri="{FF2B5EF4-FFF2-40B4-BE49-F238E27FC236}">
                <a16:creationId xmlns:a16="http://schemas.microsoft.com/office/drawing/2014/main" id="{8F1C3F4E-1C63-EB42-99C9-EE0A4EA6B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987" y="112976"/>
            <a:ext cx="4091531" cy="1227459"/>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B4477E06-2CD7-EE45-BC6C-BBC32292E3BE}"/>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C08276AB-C876-4243-9DA9-62899FD1B569}"/>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9EB38710-96A0-2148-B1FF-4160FCD01BAB}"/>
              </a:ext>
            </a:extLst>
          </p:cNvPr>
          <p:cNvSpPr>
            <a:spLocks noGrp="1"/>
          </p:cNvSpPr>
          <p:nvPr>
            <p:ph type="sldNum" sz="quarter" idx="12"/>
          </p:nvPr>
        </p:nvSpPr>
        <p:spPr/>
        <p:txBody>
          <a:bodyPr/>
          <a:lstStyle/>
          <a:p>
            <a:fld id="{113E7649-5722-0E41-94D1-F242D27EA726}" type="slidenum">
              <a:rPr lang="en-US" smtClean="0"/>
              <a:t>4</a:t>
            </a:fld>
            <a:endParaRPr lang="en-US" dirty="0"/>
          </a:p>
        </p:txBody>
      </p:sp>
    </p:spTree>
    <p:extLst>
      <p:ext uri="{BB962C8B-B14F-4D97-AF65-F5344CB8AC3E}">
        <p14:creationId xmlns:p14="http://schemas.microsoft.com/office/powerpoint/2010/main" val="3204435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A7B8891-8F28-C24E-A181-61757F85FE2B}"/>
              </a:ext>
            </a:extLst>
          </p:cNvPr>
          <p:cNvSpPr>
            <a:spLocks noGrp="1"/>
          </p:cNvSpPr>
          <p:nvPr>
            <p:ph type="title"/>
          </p:nvPr>
        </p:nvSpPr>
        <p:spPr>
          <a:xfrm>
            <a:off x="1024129" y="585216"/>
            <a:ext cx="3779085" cy="1499616"/>
          </a:xfrm>
        </p:spPr>
        <p:txBody>
          <a:bodyPr>
            <a:normAutofit/>
          </a:bodyPr>
          <a:lstStyle/>
          <a:p>
            <a:r>
              <a:rPr lang="en-US" sz="2100" dirty="0">
                <a:solidFill>
                  <a:schemeClr val="tx1"/>
                </a:solidFill>
              </a:rPr>
              <a:t>Ahrend, Farchy, Kaplanis &amp; Lembcke (2017) What makes cities more productive? Evidence from five OECD countries on the role of urban governance</a:t>
            </a:r>
          </a:p>
        </p:txBody>
      </p:sp>
      <p:cxnSp>
        <p:nvCxnSpPr>
          <p:cNvPr id="15" name="Straight Connector 14">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B4E2BFD0-17E3-1D41-9A95-C6403B20A428}"/>
              </a:ext>
            </a:extLst>
          </p:cNvPr>
          <p:cNvSpPr>
            <a:spLocks noGrp="1"/>
          </p:cNvSpPr>
          <p:nvPr>
            <p:ph idx="1"/>
          </p:nvPr>
        </p:nvSpPr>
        <p:spPr>
          <a:xfrm>
            <a:off x="1024129" y="2286000"/>
            <a:ext cx="3791711" cy="3931920"/>
          </a:xfrm>
        </p:spPr>
        <p:txBody>
          <a:bodyPr>
            <a:normAutofit/>
          </a:bodyPr>
          <a:lstStyle/>
          <a:p>
            <a:r>
              <a:rPr lang="de-DE" dirty="0">
                <a:solidFill>
                  <a:srgbClr val="FFFFFF"/>
                </a:solidFill>
              </a:rPr>
              <a:t>DESCRIPTIVE EVIDENCE 1</a:t>
            </a:r>
          </a:p>
          <a:p>
            <a:r>
              <a:rPr lang="de-DE" dirty="0">
                <a:solidFill>
                  <a:srgbClr val="FFFFFF"/>
                </a:solidFill>
              </a:rPr>
              <a:t>Country-</a:t>
            </a:r>
            <a:r>
              <a:rPr lang="de-DE" dirty="0" err="1">
                <a:solidFill>
                  <a:srgbClr val="FFFFFF"/>
                </a:solidFill>
              </a:rPr>
              <a:t>by</a:t>
            </a:r>
            <a:r>
              <a:rPr lang="de-DE" dirty="0">
                <a:solidFill>
                  <a:srgbClr val="FFFFFF"/>
                </a:solidFill>
              </a:rPr>
              <a:t>-country </a:t>
            </a:r>
            <a:r>
              <a:rPr lang="de-DE" dirty="0" err="1">
                <a:solidFill>
                  <a:srgbClr val="FFFFFF"/>
                </a:solidFill>
              </a:rPr>
              <a:t>regression</a:t>
            </a:r>
            <a:r>
              <a:rPr lang="de-DE" dirty="0">
                <a:solidFill>
                  <a:srgbClr val="FFFFFF"/>
                </a:solidFill>
              </a:rPr>
              <a:t> </a:t>
            </a:r>
            <a:r>
              <a:rPr lang="de-DE" dirty="0" err="1">
                <a:solidFill>
                  <a:srgbClr val="FFFFFF"/>
                </a:solidFill>
              </a:rPr>
              <a:t>show</a:t>
            </a:r>
            <a:r>
              <a:rPr lang="de-DE" dirty="0">
                <a:solidFill>
                  <a:srgbClr val="FFFFFF"/>
                </a:solidFill>
              </a:rPr>
              <a:t> </a:t>
            </a:r>
            <a:r>
              <a:rPr lang="de-DE" dirty="0" err="1">
                <a:solidFill>
                  <a:srgbClr val="FFFFFF"/>
                </a:solidFill>
              </a:rPr>
              <a:t>productivity</a:t>
            </a:r>
            <a:r>
              <a:rPr lang="de-DE" dirty="0">
                <a:solidFill>
                  <a:srgbClr val="FFFFFF"/>
                </a:solidFill>
              </a:rPr>
              <a:t> </a:t>
            </a:r>
            <a:r>
              <a:rPr lang="de-DE" dirty="0" err="1">
                <a:solidFill>
                  <a:srgbClr val="FFFFFF"/>
                </a:solidFill>
              </a:rPr>
              <a:t>to</a:t>
            </a:r>
            <a:r>
              <a:rPr lang="de-DE" dirty="0">
                <a:solidFill>
                  <a:srgbClr val="FFFFFF"/>
                </a:solidFill>
              </a:rPr>
              <a:t> </a:t>
            </a:r>
            <a:r>
              <a:rPr lang="de-DE" dirty="0" err="1">
                <a:solidFill>
                  <a:srgbClr val="FFFFFF"/>
                </a:solidFill>
              </a:rPr>
              <a:t>be</a:t>
            </a:r>
            <a:r>
              <a:rPr lang="de-DE" dirty="0">
                <a:solidFill>
                  <a:srgbClr val="FFFFFF"/>
                </a:solidFill>
              </a:rPr>
              <a:t> </a:t>
            </a:r>
            <a:r>
              <a:rPr lang="de-DE" dirty="0" err="1">
                <a:solidFill>
                  <a:srgbClr val="FFFFFF"/>
                </a:solidFill>
              </a:rPr>
              <a:t>higher</a:t>
            </a:r>
            <a:r>
              <a:rPr lang="de-DE" dirty="0">
                <a:solidFill>
                  <a:srgbClr val="FFFFFF"/>
                </a:solidFill>
              </a:rPr>
              <a:t> in larger countries in all </a:t>
            </a:r>
            <a:r>
              <a:rPr lang="de-DE" dirty="0" err="1">
                <a:solidFill>
                  <a:srgbClr val="FFFFFF"/>
                </a:solidFill>
              </a:rPr>
              <a:t>five</a:t>
            </a:r>
            <a:r>
              <a:rPr lang="de-DE" dirty="0">
                <a:solidFill>
                  <a:srgbClr val="FFFFFF"/>
                </a:solidFill>
              </a:rPr>
              <a:t> countries</a:t>
            </a:r>
          </a:p>
          <a:p>
            <a:r>
              <a:rPr lang="en-US" dirty="0">
                <a:solidFill>
                  <a:srgbClr val="FFFFFF"/>
                </a:solidFill>
                <a:sym typeface="Wingdings" pitchFamily="2" charset="2"/>
              </a:rPr>
              <a:t> effect even stronger when presence of governance body is taken into account </a:t>
            </a:r>
            <a:endParaRPr lang="de-DE" dirty="0">
              <a:solidFill>
                <a:srgbClr val="FFFFFF"/>
              </a:solidFill>
            </a:endParaRPr>
          </a:p>
        </p:txBody>
      </p:sp>
      <p:pic>
        <p:nvPicPr>
          <p:cNvPr id="8" name="Grafik 7">
            <a:extLst>
              <a:ext uri="{FF2B5EF4-FFF2-40B4-BE49-F238E27FC236}">
                <a16:creationId xmlns:a16="http://schemas.microsoft.com/office/drawing/2014/main" id="{44506B02-230D-5040-874E-1498B1C8F165}"/>
              </a:ext>
            </a:extLst>
          </p:cNvPr>
          <p:cNvPicPr>
            <a:picLocks noChangeAspect="1"/>
          </p:cNvPicPr>
          <p:nvPr/>
        </p:nvPicPr>
        <p:blipFill>
          <a:blip r:embed="rId2"/>
          <a:stretch>
            <a:fillRect/>
          </a:stretch>
        </p:blipFill>
        <p:spPr>
          <a:xfrm>
            <a:off x="6130786" y="310604"/>
            <a:ext cx="5468548" cy="6144436"/>
          </a:xfrm>
          <a:prstGeom prst="rect">
            <a:avLst/>
          </a:prstGeom>
        </p:spPr>
      </p:pic>
      <p:sp>
        <p:nvSpPr>
          <p:cNvPr id="4" name="Datumsplatzhalter 3">
            <a:extLst>
              <a:ext uri="{FF2B5EF4-FFF2-40B4-BE49-F238E27FC236}">
                <a16:creationId xmlns:a16="http://schemas.microsoft.com/office/drawing/2014/main" id="{819CD695-9500-BD4D-8B85-45BBA9C6DD04}"/>
              </a:ext>
            </a:extLst>
          </p:cNvPr>
          <p:cNvSpPr>
            <a:spLocks noGrp="1"/>
          </p:cNvSpPr>
          <p:nvPr>
            <p:ph type="dt" sz="half" idx="10"/>
          </p:nvPr>
        </p:nvSpPr>
        <p:spPr>
          <a:xfrm>
            <a:off x="1024128" y="6470704"/>
            <a:ext cx="2154142" cy="274320"/>
          </a:xfrm>
        </p:spPr>
        <p:txBody>
          <a:bodyPr>
            <a:normAutofit/>
          </a:bodyPr>
          <a:lstStyle/>
          <a:p>
            <a:pPr>
              <a:spcAft>
                <a:spcPts val="600"/>
              </a:spcAft>
            </a:pPr>
            <a:r>
              <a:rPr lang="de-DE"/>
              <a:t>11/29/18</a:t>
            </a:r>
            <a:endParaRPr lang="en-US"/>
          </a:p>
        </p:txBody>
      </p:sp>
      <p:sp>
        <p:nvSpPr>
          <p:cNvPr id="5" name="Fußzeilenplatzhalter 4">
            <a:extLst>
              <a:ext uri="{FF2B5EF4-FFF2-40B4-BE49-F238E27FC236}">
                <a16:creationId xmlns:a16="http://schemas.microsoft.com/office/drawing/2014/main" id="{804723B1-1A52-B641-BA64-CD2181968BA6}"/>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Victor Wichmann &amp; Thor Noe</a:t>
            </a:r>
          </a:p>
        </p:txBody>
      </p:sp>
      <p:sp>
        <p:nvSpPr>
          <p:cNvPr id="6" name="Foliennummernplatzhalter 5">
            <a:extLst>
              <a:ext uri="{FF2B5EF4-FFF2-40B4-BE49-F238E27FC236}">
                <a16:creationId xmlns:a16="http://schemas.microsoft.com/office/drawing/2014/main" id="{DEBF61E7-1B22-034E-B5FF-78B9C4E668B8}"/>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40</a:t>
            </a:fld>
            <a:endParaRPr lang="en-US"/>
          </a:p>
        </p:txBody>
      </p:sp>
    </p:spTree>
    <p:extLst>
      <p:ext uri="{BB962C8B-B14F-4D97-AF65-F5344CB8AC3E}">
        <p14:creationId xmlns:p14="http://schemas.microsoft.com/office/powerpoint/2010/main" val="3400203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A2FD8C5-2ADA-4C40-92E2-44B82C0B1C9F}"/>
              </a:ext>
            </a:extLst>
          </p:cNvPr>
          <p:cNvSpPr>
            <a:spLocks noGrp="1"/>
          </p:cNvSpPr>
          <p:nvPr>
            <p:ph type="title"/>
          </p:nvPr>
        </p:nvSpPr>
        <p:spPr>
          <a:xfrm>
            <a:off x="1024129" y="585216"/>
            <a:ext cx="3779085" cy="1499616"/>
          </a:xfrm>
        </p:spPr>
        <p:txBody>
          <a:bodyPr>
            <a:normAutofit/>
          </a:bodyPr>
          <a:lstStyle/>
          <a:p>
            <a:r>
              <a:rPr lang="en-US" sz="2100" dirty="0">
                <a:solidFill>
                  <a:schemeClr val="tx1"/>
                </a:solidFill>
              </a:rPr>
              <a:t>Ahrend, Farchy, Kaplanis &amp; Lembcke (2017) What makes cities more productive? Evidence from five OECD countries on the role of urban governance</a:t>
            </a:r>
          </a:p>
        </p:txBody>
      </p:sp>
      <p:cxnSp>
        <p:nvCxnSpPr>
          <p:cNvPr id="14" name="Straight Connector 13">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F4E868E3-F700-DB47-B61D-9878B82929D1}"/>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DESCRIPTIVE EVIDENCE 2</a:t>
            </a:r>
          </a:p>
          <a:p>
            <a:r>
              <a:rPr lang="en-US" dirty="0">
                <a:solidFill>
                  <a:srgbClr val="FFFFFF"/>
                </a:solidFill>
              </a:rPr>
              <a:t>Within countries administrative fragmentated cities to have lower levels of economic productivity</a:t>
            </a:r>
          </a:p>
          <a:p>
            <a:r>
              <a:rPr lang="en-US" dirty="0">
                <a:solidFill>
                  <a:srgbClr val="FFFFFF"/>
                </a:solidFill>
                <a:sym typeface="Wingdings" pitchFamily="2" charset="2"/>
              </a:rPr>
              <a:t> presence of a governance body mitigates the negative effect of fragmentation </a:t>
            </a:r>
          </a:p>
          <a:p>
            <a:endParaRPr lang="en-US" dirty="0">
              <a:solidFill>
                <a:srgbClr val="FFFFFF"/>
              </a:solidFill>
            </a:endParaRPr>
          </a:p>
        </p:txBody>
      </p:sp>
      <p:pic>
        <p:nvPicPr>
          <p:cNvPr id="7" name="Grafik 6">
            <a:extLst>
              <a:ext uri="{FF2B5EF4-FFF2-40B4-BE49-F238E27FC236}">
                <a16:creationId xmlns:a16="http://schemas.microsoft.com/office/drawing/2014/main" id="{4EF4FAE6-3DE5-894F-B122-5292DD18E3EB}"/>
              </a:ext>
            </a:extLst>
          </p:cNvPr>
          <p:cNvPicPr>
            <a:picLocks noChangeAspect="1"/>
          </p:cNvPicPr>
          <p:nvPr/>
        </p:nvPicPr>
        <p:blipFill>
          <a:blip r:embed="rId3"/>
          <a:stretch>
            <a:fillRect/>
          </a:stretch>
        </p:blipFill>
        <p:spPr>
          <a:xfrm>
            <a:off x="6202749" y="309103"/>
            <a:ext cx="5413518" cy="6048625"/>
          </a:xfrm>
          <a:prstGeom prst="rect">
            <a:avLst/>
          </a:prstGeom>
        </p:spPr>
      </p:pic>
      <p:sp>
        <p:nvSpPr>
          <p:cNvPr id="4" name="Datumsplatzhalter 3">
            <a:extLst>
              <a:ext uri="{FF2B5EF4-FFF2-40B4-BE49-F238E27FC236}">
                <a16:creationId xmlns:a16="http://schemas.microsoft.com/office/drawing/2014/main" id="{C60571DF-F46C-7A4A-A56E-3FC0E584E631}"/>
              </a:ext>
            </a:extLst>
          </p:cNvPr>
          <p:cNvSpPr>
            <a:spLocks noGrp="1"/>
          </p:cNvSpPr>
          <p:nvPr>
            <p:ph type="dt" sz="half" idx="10"/>
          </p:nvPr>
        </p:nvSpPr>
        <p:spPr>
          <a:xfrm>
            <a:off x="1024128" y="6470704"/>
            <a:ext cx="2154142" cy="274320"/>
          </a:xfrm>
        </p:spPr>
        <p:txBody>
          <a:bodyPr>
            <a:normAutofit/>
          </a:bodyPr>
          <a:lstStyle/>
          <a:p>
            <a:pPr>
              <a:spcAft>
                <a:spcPts val="600"/>
              </a:spcAft>
            </a:pPr>
            <a:r>
              <a:rPr lang="de-DE"/>
              <a:t>11/29/18</a:t>
            </a:r>
            <a:endParaRPr lang="en-US"/>
          </a:p>
        </p:txBody>
      </p:sp>
      <p:sp>
        <p:nvSpPr>
          <p:cNvPr id="5" name="Fußzeilenplatzhalter 4">
            <a:extLst>
              <a:ext uri="{FF2B5EF4-FFF2-40B4-BE49-F238E27FC236}">
                <a16:creationId xmlns:a16="http://schemas.microsoft.com/office/drawing/2014/main" id="{AA4A5558-0833-AC4A-A9EF-FAA63A0EA13E}"/>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Victor Wichmann &amp; Thor Noe</a:t>
            </a:r>
          </a:p>
        </p:txBody>
      </p:sp>
      <p:sp>
        <p:nvSpPr>
          <p:cNvPr id="6" name="Foliennummernplatzhalter 5">
            <a:extLst>
              <a:ext uri="{FF2B5EF4-FFF2-40B4-BE49-F238E27FC236}">
                <a16:creationId xmlns:a16="http://schemas.microsoft.com/office/drawing/2014/main" id="{51B0398F-90FB-1C46-B6CD-3C4F732657B0}"/>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41</a:t>
            </a:fld>
            <a:endParaRPr lang="en-US"/>
          </a:p>
        </p:txBody>
      </p:sp>
    </p:spTree>
    <p:extLst>
      <p:ext uri="{BB962C8B-B14F-4D97-AF65-F5344CB8AC3E}">
        <p14:creationId xmlns:p14="http://schemas.microsoft.com/office/powerpoint/2010/main" val="340040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996029-7AAE-3043-B9D5-526E2CB7CBC2}"/>
              </a:ext>
            </a:extLst>
          </p:cNvPr>
          <p:cNvSpPr>
            <a:spLocks noGrp="1"/>
          </p:cNvSpPr>
          <p:nvPr>
            <p:ph type="title"/>
          </p:nvPr>
        </p:nvSpPr>
        <p:spPr/>
        <p:txBody>
          <a:bodyPr>
            <a:noAutofit/>
          </a:bodyPr>
          <a:lstStyle/>
          <a:p>
            <a:r>
              <a:rPr lang="en-US" sz="4000" dirty="0"/>
              <a:t>Ahrend et al. (2017) What makes cities more productive? Evidence from five OECD countries on the role of urban governance</a:t>
            </a:r>
            <a:endParaRPr lang="en-US" sz="3600" dirty="0"/>
          </a:p>
        </p:txBody>
      </p:sp>
      <p:sp>
        <p:nvSpPr>
          <p:cNvPr id="3" name="Inhaltsplatzhalter 2">
            <a:extLst>
              <a:ext uri="{FF2B5EF4-FFF2-40B4-BE49-F238E27FC236}">
                <a16:creationId xmlns:a16="http://schemas.microsoft.com/office/drawing/2014/main" id="{3F47F1FB-C496-534A-A2A6-4B37DD48181C}"/>
              </a:ext>
            </a:extLst>
          </p:cNvPr>
          <p:cNvSpPr>
            <a:spLocks noGrp="1"/>
          </p:cNvSpPr>
          <p:nvPr>
            <p:ph idx="1"/>
          </p:nvPr>
        </p:nvSpPr>
        <p:spPr/>
        <p:txBody>
          <a:bodyPr>
            <a:normAutofit fontScale="40000" lnSpcReduction="20000"/>
          </a:bodyPr>
          <a:lstStyle/>
          <a:p>
            <a:r>
              <a:rPr lang="en-US" sz="5500" dirty="0"/>
              <a:t>METHOD</a:t>
            </a:r>
          </a:p>
          <a:p>
            <a:pPr>
              <a:buFont typeface="Arial" panose="020B0604020202020204" pitchFamily="34" charset="0"/>
              <a:buChar char="•"/>
            </a:pPr>
            <a:r>
              <a:rPr lang="en-US" sz="5500" dirty="0"/>
              <a:t> harmonized approach is made possible through the use of an internationally comparable definition of “FUNCTIONAL URBAN AREAS” that is based on economic linkages, rather than administrative boundaries</a:t>
            </a:r>
          </a:p>
          <a:p>
            <a:pPr>
              <a:buFont typeface="Arial" panose="020B0604020202020204" pitchFamily="34" charset="0"/>
              <a:buChar char="•"/>
            </a:pPr>
            <a:r>
              <a:rPr lang="en-US" sz="5500" dirty="0"/>
              <a:t> two-step-empirical approach: </a:t>
            </a:r>
          </a:p>
          <a:p>
            <a:pPr>
              <a:buFont typeface="Arial" panose="020B0604020202020204" pitchFamily="34" charset="0"/>
              <a:buChar char="•"/>
            </a:pPr>
            <a:r>
              <a:rPr lang="en-US" sz="5500" dirty="0"/>
              <a:t>1</a:t>
            </a:r>
            <a:r>
              <a:rPr lang="en-US" sz="5500" baseline="30000" dirty="0"/>
              <a:t>st</a:t>
            </a:r>
            <a:r>
              <a:rPr lang="en-US" sz="5500" dirty="0"/>
              <a:t>:</a:t>
            </a:r>
          </a:p>
          <a:p>
            <a:pPr>
              <a:buFont typeface="Arial" panose="020B0604020202020204" pitchFamily="34" charset="0"/>
              <a:buChar char="•"/>
            </a:pPr>
            <a:endParaRPr lang="en-US" dirty="0"/>
          </a:p>
          <a:p>
            <a:pPr marL="0" indent="0">
              <a:buNone/>
            </a:pPr>
            <a:endParaRPr lang="en-US" sz="1600" dirty="0"/>
          </a:p>
          <a:p>
            <a:pPr marL="0" indent="0">
              <a:buNone/>
            </a:pPr>
            <a:r>
              <a:rPr lang="en-US" sz="3500" dirty="0"/>
              <a:t>𝑦𝑖𝑎𝑡 – natural log. of wages for individual i in city a at time t</a:t>
            </a:r>
          </a:p>
          <a:p>
            <a:pPr marL="0" indent="0">
              <a:buNone/>
            </a:pPr>
            <a:r>
              <a:rPr lang="en-US" sz="3500" dirty="0"/>
              <a:t>X – vector of individual characteristics</a:t>
            </a:r>
          </a:p>
          <a:p>
            <a:pPr marL="0" indent="0">
              <a:buNone/>
            </a:pPr>
            <a:r>
              <a:rPr lang="en-US" sz="3500" dirty="0"/>
              <a:t>d – dummy living in city or not</a:t>
            </a:r>
          </a:p>
          <a:p>
            <a:pPr marL="0" indent="0">
              <a:buNone/>
            </a:pPr>
            <a:r>
              <a:rPr lang="en-US" sz="3500" dirty="0"/>
              <a:t>𝛾 – productivity differential across cities</a:t>
            </a:r>
          </a:p>
        </p:txBody>
      </p:sp>
      <p:sp>
        <p:nvSpPr>
          <p:cNvPr id="4" name="Datumsplatzhalter 3">
            <a:extLst>
              <a:ext uri="{FF2B5EF4-FFF2-40B4-BE49-F238E27FC236}">
                <a16:creationId xmlns:a16="http://schemas.microsoft.com/office/drawing/2014/main" id="{17FF55BD-C276-434C-86CE-BB1D20F22DDB}"/>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55D43CA6-8A95-BD47-9E04-23A08BBB0202}"/>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C277CCD5-041C-8647-9CCE-AA9BBDEE449D}"/>
              </a:ext>
            </a:extLst>
          </p:cNvPr>
          <p:cNvSpPr>
            <a:spLocks noGrp="1"/>
          </p:cNvSpPr>
          <p:nvPr>
            <p:ph type="sldNum" sz="quarter" idx="12"/>
          </p:nvPr>
        </p:nvSpPr>
        <p:spPr/>
        <p:txBody>
          <a:bodyPr/>
          <a:lstStyle/>
          <a:p>
            <a:fld id="{113E7649-5722-0E41-94D1-F242D27EA726}" type="slidenum">
              <a:rPr lang="en-US" smtClean="0"/>
              <a:t>42</a:t>
            </a:fld>
            <a:endParaRPr lang="en-US"/>
          </a:p>
        </p:txBody>
      </p:sp>
      <p:pic>
        <p:nvPicPr>
          <p:cNvPr id="7" name="Grafik 6">
            <a:extLst>
              <a:ext uri="{FF2B5EF4-FFF2-40B4-BE49-F238E27FC236}">
                <a16:creationId xmlns:a16="http://schemas.microsoft.com/office/drawing/2014/main" id="{65C4FE13-703E-A04C-B84A-401FEE65FD33}"/>
              </a:ext>
            </a:extLst>
          </p:cNvPr>
          <p:cNvPicPr>
            <a:picLocks noChangeAspect="1"/>
          </p:cNvPicPr>
          <p:nvPr/>
        </p:nvPicPr>
        <p:blipFill>
          <a:blip r:embed="rId3"/>
          <a:stretch>
            <a:fillRect/>
          </a:stretch>
        </p:blipFill>
        <p:spPr>
          <a:xfrm>
            <a:off x="1816101" y="4069080"/>
            <a:ext cx="3932464" cy="647700"/>
          </a:xfrm>
          <a:prstGeom prst="rect">
            <a:avLst/>
          </a:prstGeom>
        </p:spPr>
      </p:pic>
    </p:spTree>
    <p:extLst>
      <p:ext uri="{BB962C8B-B14F-4D97-AF65-F5344CB8AC3E}">
        <p14:creationId xmlns:p14="http://schemas.microsoft.com/office/powerpoint/2010/main" val="1099885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8C43CC-C7CA-9A4D-A374-5BB523762C3F}"/>
              </a:ext>
            </a:extLst>
          </p:cNvPr>
          <p:cNvSpPr>
            <a:spLocks noGrp="1"/>
          </p:cNvSpPr>
          <p:nvPr>
            <p:ph type="title"/>
          </p:nvPr>
        </p:nvSpPr>
        <p:spPr/>
        <p:txBody>
          <a:bodyPr>
            <a:noAutofit/>
          </a:bodyPr>
          <a:lstStyle/>
          <a:p>
            <a:r>
              <a:rPr lang="en-US" sz="4000" dirty="0"/>
              <a:t>Ahrend et al. (2017) What makes cities more productive? Evidence from five OECD countries on the role of urban governance</a:t>
            </a:r>
            <a:endParaRPr lang="en-US" sz="36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C944168-A45B-BD47-98DB-366C6E502E07}"/>
                  </a:ext>
                </a:extLst>
              </p:cNvPr>
              <p:cNvSpPr>
                <a:spLocks noGrp="1"/>
              </p:cNvSpPr>
              <p:nvPr>
                <p:ph idx="1"/>
              </p:nvPr>
            </p:nvSpPr>
            <p:spPr/>
            <p:txBody>
              <a:bodyPr>
                <a:normAutofit/>
              </a:bodyPr>
              <a:lstStyle/>
              <a:p>
                <a:r>
                  <a:rPr lang="en-US" dirty="0"/>
                  <a:t>METHOD </a:t>
                </a:r>
                <a:r>
                  <a:rPr lang="en-US" dirty="0">
                    <a:sym typeface="Wingdings" pitchFamily="2" charset="2"/>
                  </a:rPr>
                  <a:t> two stage approach</a:t>
                </a:r>
                <a:endParaRPr lang="en-US" dirty="0"/>
              </a:p>
              <a:p>
                <a:r>
                  <a:rPr lang="en-US" dirty="0"/>
                  <a:t>2</a:t>
                </a:r>
                <a:r>
                  <a:rPr lang="en-US" baseline="30000" dirty="0"/>
                  <a:t>nd </a:t>
                </a:r>
                <a:r>
                  <a:rPr lang="en-US" dirty="0"/>
                  <a:t>: use </a:t>
                </a:r>
                <a:r>
                  <a:rPr lang="de-DE" dirty="0" err="1"/>
                  <a:t>estimated</a:t>
                </a:r>
                <a:r>
                  <a:rPr lang="de-DE" dirty="0"/>
                  <a:t> </a:t>
                </a:r>
                <a:r>
                  <a:rPr lang="de-DE" dirty="0" err="1"/>
                  <a:t>productivity</a:t>
                </a:r>
                <a:r>
                  <a:rPr lang="de-DE" dirty="0"/>
                  <a:t> </a:t>
                </a:r>
                <a:r>
                  <a:rPr lang="de-DE" dirty="0" err="1"/>
                  <a:t>differentials</a:t>
                </a:r>
                <a:r>
                  <a:rPr lang="de-DE" dirty="0"/>
                  <a:t> </a:t>
                </a:r>
                <a:r>
                  <a:rPr lang="de-DE" dirty="0" err="1"/>
                  <a:t>as</a:t>
                </a:r>
                <a:r>
                  <a:rPr lang="de-DE" dirty="0"/>
                  <a:t> </a:t>
                </a:r>
                <a:r>
                  <a:rPr lang="de-DE" dirty="0" err="1"/>
                  <a:t>the</a:t>
                </a:r>
                <a:r>
                  <a:rPr lang="de-DE" dirty="0"/>
                  <a:t> </a:t>
                </a:r>
                <a:r>
                  <a:rPr lang="de-DE" dirty="0" err="1"/>
                  <a:t>dependent</a:t>
                </a:r>
                <a:r>
                  <a:rPr lang="de-DE" dirty="0"/>
                  <a:t> variable </a:t>
                </a:r>
              </a:p>
              <a:p>
                <a:endParaRPr lang="de-DE" dirty="0"/>
              </a:p>
              <a:p>
                <a:endParaRPr lang="de-DE" dirty="0"/>
              </a:p>
              <a:p>
                <a14:m>
                  <m:oMath xmlns:m="http://schemas.openxmlformats.org/officeDocument/2006/math">
                    <m:sSub>
                      <m:sSubPr>
                        <m:ctrlPr>
                          <a:rPr lang="de-DE" sz="1500" i="1" smtClean="0">
                            <a:latin typeface="Cambria Math" panose="02040503050406030204" pitchFamily="18" charset="0"/>
                          </a:rPr>
                        </m:ctrlPr>
                      </m:sSubPr>
                      <m:e>
                        <m:r>
                          <a:rPr lang="de-DE" sz="1500" b="0" i="1" smtClean="0">
                            <a:latin typeface="Cambria Math" panose="02040503050406030204" pitchFamily="18" charset="0"/>
                          </a:rPr>
                          <m:t>𝑄</m:t>
                        </m:r>
                      </m:e>
                      <m:sub>
                        <m:r>
                          <a:rPr lang="de-DE" sz="1500" b="0" i="1" smtClean="0">
                            <a:latin typeface="Cambria Math" panose="02040503050406030204" pitchFamily="18" charset="0"/>
                          </a:rPr>
                          <m:t>𝑐𝑎𝑡</m:t>
                        </m:r>
                      </m:sub>
                    </m:sSub>
                  </m:oMath>
                </a14:m>
                <a:r>
                  <a:rPr lang="de-DE" sz="1500" dirty="0"/>
                  <a:t>, </a:t>
                </a:r>
                <a14:m>
                  <m:oMath xmlns:m="http://schemas.openxmlformats.org/officeDocument/2006/math">
                    <m:sSub>
                      <m:sSubPr>
                        <m:ctrlPr>
                          <a:rPr lang="de-DE" sz="1500" i="1" smtClean="0">
                            <a:latin typeface="Cambria Math" panose="02040503050406030204" pitchFamily="18" charset="0"/>
                          </a:rPr>
                        </m:ctrlPr>
                      </m:sSubPr>
                      <m:e>
                        <m:r>
                          <a:rPr lang="de-DE" sz="1500" b="0" i="1" smtClean="0">
                            <a:latin typeface="Cambria Math" panose="02040503050406030204" pitchFamily="18" charset="0"/>
                          </a:rPr>
                          <m:t>𝑍</m:t>
                        </m:r>
                      </m:e>
                      <m:sub>
                        <m:r>
                          <a:rPr lang="de-DE" sz="1500" b="0" i="1" smtClean="0">
                            <a:latin typeface="Cambria Math" panose="02040503050406030204" pitchFamily="18" charset="0"/>
                          </a:rPr>
                          <m:t>𝑐𝑎</m:t>
                        </m:r>
                      </m:sub>
                    </m:sSub>
                  </m:oMath>
                </a14:m>
                <a:r>
                  <a:rPr lang="de-DE" sz="1500" dirty="0"/>
                  <a:t> - </a:t>
                </a:r>
                <a:r>
                  <a:rPr lang="de-DE" sz="1500" dirty="0" err="1"/>
                  <a:t>structural</a:t>
                </a:r>
                <a:r>
                  <a:rPr lang="de-DE" sz="1500" dirty="0"/>
                  <a:t> </a:t>
                </a:r>
                <a:r>
                  <a:rPr lang="de-DE" sz="1500" dirty="0" err="1"/>
                  <a:t>and</a:t>
                </a:r>
                <a:r>
                  <a:rPr lang="de-DE" sz="1500" dirty="0"/>
                  <a:t> organisational </a:t>
                </a:r>
                <a:r>
                  <a:rPr lang="de-DE" sz="1500" dirty="0" err="1"/>
                  <a:t>determinants</a:t>
                </a:r>
                <a:r>
                  <a:rPr lang="de-DE" sz="1500" dirty="0"/>
                  <a:t> </a:t>
                </a:r>
                <a:r>
                  <a:rPr lang="de-DE" sz="1500" dirty="0" err="1"/>
                  <a:t>of</a:t>
                </a:r>
                <a:r>
                  <a:rPr lang="de-DE" sz="1500" dirty="0"/>
                  <a:t> </a:t>
                </a:r>
                <a:r>
                  <a:rPr lang="de-DE" sz="1500" dirty="0" err="1"/>
                  <a:t>city</a:t>
                </a:r>
                <a:r>
                  <a:rPr lang="de-DE" sz="1500" dirty="0"/>
                  <a:t> </a:t>
                </a:r>
                <a:r>
                  <a:rPr lang="de-DE" sz="1500" dirty="0" err="1"/>
                  <a:t>productivity</a:t>
                </a:r>
                <a:r>
                  <a:rPr lang="de-DE" sz="1500" dirty="0"/>
                  <a:t> </a:t>
                </a:r>
              </a:p>
              <a:p>
                <a14:m>
                  <m:oMath xmlns:m="http://schemas.openxmlformats.org/officeDocument/2006/math">
                    <m:sSub>
                      <m:sSubPr>
                        <m:ctrlPr>
                          <a:rPr lang="de-DE" sz="1500" i="1" smtClean="0">
                            <a:latin typeface="Cambria Math" panose="02040503050406030204" pitchFamily="18" charset="0"/>
                          </a:rPr>
                        </m:ctrlPr>
                      </m:sSubPr>
                      <m:e>
                        <m:r>
                          <a:rPr lang="de-DE" sz="1500" b="0" i="1" smtClean="0">
                            <a:latin typeface="Cambria Math" panose="02040503050406030204" pitchFamily="18" charset="0"/>
                          </a:rPr>
                          <m:t>𝑑</m:t>
                        </m:r>
                      </m:e>
                      <m:sub>
                        <m:r>
                          <a:rPr lang="de-DE" sz="1500" b="0" i="1" smtClean="0">
                            <a:latin typeface="Cambria Math" panose="02040503050406030204" pitchFamily="18" charset="0"/>
                          </a:rPr>
                          <m:t>𝑐𝑡</m:t>
                        </m:r>
                      </m:sub>
                    </m:sSub>
                  </m:oMath>
                </a14:m>
                <a:r>
                  <a:rPr lang="de-DE" sz="1500" dirty="0"/>
                  <a:t> - </a:t>
                </a:r>
                <a:r>
                  <a:rPr lang="de-DE" sz="1500" dirty="0" err="1"/>
                  <a:t>country-year</a:t>
                </a:r>
                <a:r>
                  <a:rPr lang="de-DE" sz="1500" dirty="0"/>
                  <a:t> </a:t>
                </a:r>
                <a:r>
                  <a:rPr lang="de-DE" sz="1500" dirty="0" err="1"/>
                  <a:t>fixed</a:t>
                </a:r>
                <a:r>
                  <a:rPr lang="de-DE" sz="1500" dirty="0"/>
                  <a:t> </a:t>
                </a:r>
                <a:r>
                  <a:rPr lang="de-DE" sz="1500" dirty="0" err="1"/>
                  <a:t>effects</a:t>
                </a:r>
                <a:r>
                  <a:rPr lang="de-DE" sz="1500" dirty="0"/>
                  <a:t> </a:t>
                </a:r>
              </a:p>
              <a:p>
                <a:endParaRPr lang="de-DE" dirty="0"/>
              </a:p>
              <a:p>
                <a:endParaRPr lang="de-DE" dirty="0"/>
              </a:p>
              <a:p>
                <a:endParaRPr lang="de-DE" dirty="0"/>
              </a:p>
              <a:p>
                <a:endParaRPr lang="en-US" dirty="0"/>
              </a:p>
            </p:txBody>
          </p:sp>
        </mc:Choice>
        <mc:Fallback xmlns="">
          <p:sp>
            <p:nvSpPr>
              <p:cNvPr id="3" name="Inhaltsplatzhalter 2">
                <a:extLst>
                  <a:ext uri="{FF2B5EF4-FFF2-40B4-BE49-F238E27FC236}">
                    <a16:creationId xmlns:a16="http://schemas.microsoft.com/office/drawing/2014/main" id="{BC944168-A45B-BD47-98DB-366C6E502E07}"/>
                  </a:ext>
                </a:extLst>
              </p:cNvPr>
              <p:cNvSpPr>
                <a:spLocks noGrp="1" noRot="1" noChangeAspect="1" noMove="1" noResize="1" noEditPoints="1" noAdjustHandles="1" noChangeArrowheads="1" noChangeShapeType="1" noTextEdit="1"/>
              </p:cNvSpPr>
              <p:nvPr>
                <p:ph idx="1"/>
              </p:nvPr>
            </p:nvSpPr>
            <p:spPr>
              <a:blipFill>
                <a:blip r:embed="rId3"/>
                <a:stretch>
                  <a:fillRect l="-783" t="-2208"/>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A76FF052-EDEC-9B45-901F-D6C302A6E409}"/>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36E58F59-84C1-AA46-9B7C-A3CBA54C3023}"/>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0610F173-28B3-6543-BC0B-6CE4C2415479}"/>
              </a:ext>
            </a:extLst>
          </p:cNvPr>
          <p:cNvSpPr>
            <a:spLocks noGrp="1"/>
          </p:cNvSpPr>
          <p:nvPr>
            <p:ph type="sldNum" sz="quarter" idx="12"/>
          </p:nvPr>
        </p:nvSpPr>
        <p:spPr/>
        <p:txBody>
          <a:bodyPr/>
          <a:lstStyle/>
          <a:p>
            <a:fld id="{113E7649-5722-0E41-94D1-F242D27EA726}" type="slidenum">
              <a:rPr lang="en-US" smtClean="0"/>
              <a:t>43</a:t>
            </a:fld>
            <a:endParaRPr lang="en-US"/>
          </a:p>
        </p:txBody>
      </p:sp>
      <p:pic>
        <p:nvPicPr>
          <p:cNvPr id="7" name="Grafik 6">
            <a:extLst>
              <a:ext uri="{FF2B5EF4-FFF2-40B4-BE49-F238E27FC236}">
                <a16:creationId xmlns:a16="http://schemas.microsoft.com/office/drawing/2014/main" id="{230413DE-CD0A-644C-A12C-395554242FA9}"/>
              </a:ext>
            </a:extLst>
          </p:cNvPr>
          <p:cNvPicPr>
            <a:picLocks noChangeAspect="1"/>
          </p:cNvPicPr>
          <p:nvPr/>
        </p:nvPicPr>
        <p:blipFill>
          <a:blip r:embed="rId4"/>
          <a:stretch>
            <a:fillRect/>
          </a:stretch>
        </p:blipFill>
        <p:spPr>
          <a:xfrm>
            <a:off x="2252014" y="3352800"/>
            <a:ext cx="4597400" cy="482600"/>
          </a:xfrm>
          <a:prstGeom prst="rect">
            <a:avLst/>
          </a:prstGeom>
        </p:spPr>
      </p:pic>
    </p:spTree>
    <p:extLst>
      <p:ext uri="{BB962C8B-B14F-4D97-AF65-F5344CB8AC3E}">
        <p14:creationId xmlns:p14="http://schemas.microsoft.com/office/powerpoint/2010/main" val="2725719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8EEE6A3-788D-6C4D-A9B3-88DB001AF370}"/>
              </a:ext>
            </a:extLst>
          </p:cNvPr>
          <p:cNvSpPr>
            <a:spLocks noGrp="1"/>
          </p:cNvSpPr>
          <p:nvPr>
            <p:ph type="title"/>
          </p:nvPr>
        </p:nvSpPr>
        <p:spPr>
          <a:xfrm>
            <a:off x="1024129" y="585216"/>
            <a:ext cx="3779085" cy="1499616"/>
          </a:xfrm>
        </p:spPr>
        <p:txBody>
          <a:bodyPr>
            <a:normAutofit/>
          </a:bodyPr>
          <a:lstStyle/>
          <a:p>
            <a:r>
              <a:rPr lang="en-US" sz="4000" dirty="0">
                <a:solidFill>
                  <a:schemeClr val="tx1"/>
                </a:solidFill>
              </a:rPr>
              <a:t>Ahrend et al. (2017)</a:t>
            </a:r>
          </a:p>
        </p:txBody>
      </p:sp>
      <p:cxnSp>
        <p:nvCxnSpPr>
          <p:cNvPr id="14" name="Straight Connector 13">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7C6ED000-F8F8-E74B-BC47-569C3E7802E4}"/>
              </a:ext>
            </a:extLst>
          </p:cNvPr>
          <p:cNvSpPr>
            <a:spLocks noGrp="1"/>
          </p:cNvSpPr>
          <p:nvPr>
            <p:ph idx="1"/>
          </p:nvPr>
        </p:nvSpPr>
        <p:spPr>
          <a:xfrm>
            <a:off x="1024129" y="1740724"/>
            <a:ext cx="3791711" cy="4729980"/>
          </a:xfrm>
        </p:spPr>
        <p:txBody>
          <a:bodyPr>
            <a:normAutofit/>
          </a:bodyPr>
          <a:lstStyle/>
          <a:p>
            <a:pPr marL="0" indent="0">
              <a:buClr>
                <a:schemeClr val="bg1"/>
              </a:buClr>
              <a:buNone/>
            </a:pPr>
            <a:r>
              <a:rPr lang="en-US" sz="1700" dirty="0">
                <a:solidFill>
                  <a:srgbClr val="FFFFFF"/>
                </a:solidFill>
              </a:rPr>
              <a:t>RESULTS</a:t>
            </a:r>
          </a:p>
          <a:p>
            <a:pPr>
              <a:buClr>
                <a:schemeClr val="bg1"/>
              </a:buClr>
              <a:buFont typeface="Arial" panose="020B0604020202020204" pitchFamily="34" charset="0"/>
              <a:buChar char="•"/>
            </a:pPr>
            <a:r>
              <a:rPr lang="en-US" sz="1700" dirty="0">
                <a:solidFill>
                  <a:srgbClr val="FFFFFF"/>
                </a:solidFill>
              </a:rPr>
              <a:t>strong evidence for sizeable agglomeration benefits disentangled by a specification  (I-II)</a:t>
            </a:r>
          </a:p>
          <a:p>
            <a:pPr>
              <a:buClr>
                <a:schemeClr val="bg1"/>
              </a:buClr>
              <a:buFont typeface="Arial" panose="020B0604020202020204" pitchFamily="34" charset="0"/>
              <a:buChar char="•"/>
            </a:pPr>
            <a:r>
              <a:rPr lang="en-US" sz="1700" dirty="0">
                <a:solidFill>
                  <a:srgbClr val="FFFFFF"/>
                </a:solidFill>
              </a:rPr>
              <a:t> further focus on governmental fragmentation (III–X) </a:t>
            </a:r>
          </a:p>
          <a:p>
            <a:pPr lvl="1">
              <a:buClr>
                <a:schemeClr val="bg1"/>
              </a:buClr>
              <a:buFont typeface="Arial" panose="020B0604020202020204" pitchFamily="34" charset="0"/>
              <a:buChar char="•"/>
            </a:pPr>
            <a:r>
              <a:rPr lang="en-US" sz="1700" dirty="0">
                <a:solidFill>
                  <a:srgbClr val="FFFFFF"/>
                </a:solidFill>
              </a:rPr>
              <a:t>NOTE: </a:t>
            </a:r>
            <a:r>
              <a:rPr lang="en-US" sz="1700" dirty="0" err="1">
                <a:solidFill>
                  <a:srgbClr val="FFFFFF"/>
                </a:solidFill>
              </a:rPr>
              <a:t>controled</a:t>
            </a:r>
            <a:r>
              <a:rPr lang="en-US" sz="1700" dirty="0">
                <a:solidFill>
                  <a:srgbClr val="FFFFFF"/>
                </a:solidFill>
              </a:rPr>
              <a:t> for city size</a:t>
            </a:r>
          </a:p>
          <a:p>
            <a:pPr lvl="1">
              <a:buClr>
                <a:schemeClr val="bg1"/>
              </a:buClr>
              <a:buFont typeface="Arial" panose="020B0604020202020204" pitchFamily="34" charset="0"/>
              <a:buChar char="•"/>
            </a:pPr>
            <a:r>
              <a:rPr lang="en-US" sz="1600" dirty="0">
                <a:solidFill>
                  <a:srgbClr val="FFFFFF"/>
                </a:solidFill>
              </a:rPr>
              <a:t>Suggestions:</a:t>
            </a:r>
          </a:p>
          <a:p>
            <a:pPr lvl="2">
              <a:buClr>
                <a:schemeClr val="bg1"/>
              </a:buClr>
              <a:buFont typeface="Arial" panose="020B0604020202020204" pitchFamily="34" charset="0"/>
              <a:buChar char="•"/>
            </a:pPr>
            <a:r>
              <a:rPr lang="en-US" sz="1600" dirty="0">
                <a:solidFill>
                  <a:srgbClr val="FFFFFF"/>
                </a:solidFill>
              </a:rPr>
              <a:t>diversified industrial structure has a positive impact on productivity (VIII)</a:t>
            </a:r>
          </a:p>
          <a:p>
            <a:pPr lvl="2">
              <a:buClr>
                <a:schemeClr val="bg1"/>
              </a:buClr>
              <a:buFont typeface="Arial" panose="020B0604020202020204" pitchFamily="34" charset="0"/>
              <a:buChar char="•"/>
            </a:pPr>
            <a:r>
              <a:rPr lang="en-US" sz="1600" dirty="0">
                <a:solidFill>
                  <a:srgbClr val="FFFFFF"/>
                </a:solidFill>
              </a:rPr>
              <a:t>share of employees in specific industries exhibit higher productivity </a:t>
            </a:r>
          </a:p>
          <a:p>
            <a:pPr lvl="2">
              <a:buClr>
                <a:schemeClr val="bg1"/>
              </a:buClr>
              <a:buFont typeface="Arial" panose="020B0604020202020204" pitchFamily="34" charset="0"/>
              <a:buChar char="•"/>
            </a:pPr>
            <a:r>
              <a:rPr lang="en-US" sz="1600" dirty="0">
                <a:solidFill>
                  <a:srgbClr val="FFFFFF"/>
                </a:solidFill>
              </a:rPr>
              <a:t>Share of high-tech manufacturing workers </a:t>
            </a:r>
            <a:r>
              <a:rPr lang="en-US" sz="1600" dirty="0">
                <a:solidFill>
                  <a:srgbClr val="FFFFFF"/>
                </a:solidFill>
                <a:sym typeface="Wingdings" pitchFamily="2" charset="2"/>
              </a:rPr>
              <a:t></a:t>
            </a:r>
            <a:r>
              <a:rPr lang="en-US" sz="1600" dirty="0">
                <a:solidFill>
                  <a:srgbClr val="FFFFFF"/>
                </a:solidFill>
              </a:rPr>
              <a:t> higher productivity – lowers with technological intensity of the manufacturing industry </a:t>
            </a:r>
          </a:p>
          <a:p>
            <a:pPr lvl="2">
              <a:buClr>
                <a:schemeClr val="tx1"/>
              </a:buClr>
              <a:buFont typeface="Arial" panose="020B0604020202020204" pitchFamily="34" charset="0"/>
              <a:buChar char="•"/>
            </a:pPr>
            <a:endParaRPr lang="de-DE" dirty="0">
              <a:solidFill>
                <a:srgbClr val="FFFFFF"/>
              </a:solidFill>
            </a:endParaRPr>
          </a:p>
          <a:p>
            <a:pPr lvl="2">
              <a:buClr>
                <a:schemeClr val="tx1"/>
              </a:buClr>
              <a:buFont typeface="Arial" panose="020B0604020202020204" pitchFamily="34" charset="0"/>
              <a:buChar char="•"/>
            </a:pPr>
            <a:endParaRPr lang="de-DE" dirty="0">
              <a:solidFill>
                <a:srgbClr val="FFFFFF"/>
              </a:solidFill>
            </a:endParaRPr>
          </a:p>
          <a:p>
            <a:pPr lvl="2">
              <a:buClr>
                <a:schemeClr val="tx1"/>
              </a:buClr>
              <a:buFont typeface="Arial" panose="020B0604020202020204" pitchFamily="34" charset="0"/>
              <a:buChar char="•"/>
            </a:pPr>
            <a:endParaRPr lang="de-DE" dirty="0">
              <a:solidFill>
                <a:srgbClr val="FFFFFF"/>
              </a:solidFill>
            </a:endParaRPr>
          </a:p>
          <a:p>
            <a:pPr>
              <a:buClr>
                <a:schemeClr val="tx1"/>
              </a:buClr>
              <a:buFont typeface="Arial" panose="020B0604020202020204" pitchFamily="34" charset="0"/>
              <a:buChar char="•"/>
            </a:pPr>
            <a:endParaRPr lang="de-DE" sz="1400" dirty="0">
              <a:solidFill>
                <a:srgbClr val="FFFFFF"/>
              </a:solidFill>
            </a:endParaRPr>
          </a:p>
          <a:p>
            <a:pPr>
              <a:buFont typeface="Arial" panose="020B0604020202020204" pitchFamily="34" charset="0"/>
              <a:buChar char="•"/>
            </a:pPr>
            <a:endParaRPr lang="de-DE" sz="1400" dirty="0">
              <a:solidFill>
                <a:srgbClr val="FFFFFF"/>
              </a:solidFill>
            </a:endParaRPr>
          </a:p>
          <a:p>
            <a:endParaRPr lang="en-US" sz="1400" dirty="0">
              <a:solidFill>
                <a:srgbClr val="FFFFFF"/>
              </a:solidFill>
            </a:endParaRPr>
          </a:p>
          <a:p>
            <a:endParaRPr lang="en-US" sz="1400" dirty="0">
              <a:solidFill>
                <a:srgbClr val="FFFFFF"/>
              </a:solidFill>
            </a:endParaRPr>
          </a:p>
        </p:txBody>
      </p:sp>
      <p:pic>
        <p:nvPicPr>
          <p:cNvPr id="7" name="Grafik 6">
            <a:extLst>
              <a:ext uri="{FF2B5EF4-FFF2-40B4-BE49-F238E27FC236}">
                <a16:creationId xmlns:a16="http://schemas.microsoft.com/office/drawing/2014/main" id="{2D787EB8-B5E9-A54F-B058-9AFE643049CF}"/>
              </a:ext>
            </a:extLst>
          </p:cNvPr>
          <p:cNvPicPr>
            <a:picLocks noChangeAspect="1"/>
          </p:cNvPicPr>
          <p:nvPr/>
        </p:nvPicPr>
        <p:blipFill>
          <a:blip r:embed="rId3"/>
          <a:stretch>
            <a:fillRect/>
          </a:stretch>
        </p:blipFill>
        <p:spPr>
          <a:xfrm>
            <a:off x="6230548" y="63825"/>
            <a:ext cx="5757595" cy="6794175"/>
          </a:xfrm>
          <a:prstGeom prst="rect">
            <a:avLst/>
          </a:prstGeom>
        </p:spPr>
      </p:pic>
      <p:sp>
        <p:nvSpPr>
          <p:cNvPr id="4" name="Datumsplatzhalter 3">
            <a:extLst>
              <a:ext uri="{FF2B5EF4-FFF2-40B4-BE49-F238E27FC236}">
                <a16:creationId xmlns:a16="http://schemas.microsoft.com/office/drawing/2014/main" id="{67F25136-0CFB-8748-9AAC-CAE1F36124B2}"/>
              </a:ext>
            </a:extLst>
          </p:cNvPr>
          <p:cNvSpPr>
            <a:spLocks noGrp="1"/>
          </p:cNvSpPr>
          <p:nvPr>
            <p:ph type="dt" sz="half" idx="10"/>
          </p:nvPr>
        </p:nvSpPr>
        <p:spPr>
          <a:xfrm>
            <a:off x="1024128" y="6470704"/>
            <a:ext cx="2154142" cy="274320"/>
          </a:xfrm>
        </p:spPr>
        <p:txBody>
          <a:bodyPr>
            <a:normAutofit/>
          </a:bodyPr>
          <a:lstStyle/>
          <a:p>
            <a:pPr>
              <a:spcAft>
                <a:spcPts val="600"/>
              </a:spcAft>
            </a:pPr>
            <a:r>
              <a:rPr lang="de-DE"/>
              <a:t>11/29/18</a:t>
            </a:r>
            <a:endParaRPr lang="en-US"/>
          </a:p>
        </p:txBody>
      </p:sp>
      <p:sp>
        <p:nvSpPr>
          <p:cNvPr id="5" name="Fußzeilenplatzhalter 4">
            <a:extLst>
              <a:ext uri="{FF2B5EF4-FFF2-40B4-BE49-F238E27FC236}">
                <a16:creationId xmlns:a16="http://schemas.microsoft.com/office/drawing/2014/main" id="{C7BFBAF7-C94B-8B49-B720-2043F433058F}"/>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Victor Wichmann &amp; Thor Noe</a:t>
            </a:r>
          </a:p>
        </p:txBody>
      </p:sp>
      <p:sp>
        <p:nvSpPr>
          <p:cNvPr id="6" name="Foliennummernplatzhalter 5">
            <a:extLst>
              <a:ext uri="{FF2B5EF4-FFF2-40B4-BE49-F238E27FC236}">
                <a16:creationId xmlns:a16="http://schemas.microsoft.com/office/drawing/2014/main" id="{7311CB40-41F4-B94E-9F4B-46B859266632}"/>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44</a:t>
            </a:fld>
            <a:endParaRPr lang="en-US"/>
          </a:p>
        </p:txBody>
      </p:sp>
    </p:spTree>
    <p:extLst>
      <p:ext uri="{BB962C8B-B14F-4D97-AF65-F5344CB8AC3E}">
        <p14:creationId xmlns:p14="http://schemas.microsoft.com/office/powerpoint/2010/main" val="1653879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2DA6C-66FF-7141-BBEE-511234D06479}"/>
              </a:ext>
            </a:extLst>
          </p:cNvPr>
          <p:cNvSpPr>
            <a:spLocks noGrp="1"/>
          </p:cNvSpPr>
          <p:nvPr>
            <p:ph type="title"/>
          </p:nvPr>
        </p:nvSpPr>
        <p:spPr/>
        <p:txBody>
          <a:bodyPr/>
          <a:lstStyle/>
          <a:p>
            <a:r>
              <a:rPr lang="en-US" dirty="0"/>
              <a:t>IV. Other Longitudinal SURVEYS	</a:t>
            </a:r>
          </a:p>
        </p:txBody>
      </p:sp>
      <p:sp>
        <p:nvSpPr>
          <p:cNvPr id="3" name="Inhaltsplatzhalter 2">
            <a:extLst>
              <a:ext uri="{FF2B5EF4-FFF2-40B4-BE49-F238E27FC236}">
                <a16:creationId xmlns:a16="http://schemas.microsoft.com/office/drawing/2014/main" id="{BD67B391-BE8C-D840-BAA7-E67137201587}"/>
              </a:ext>
            </a:extLst>
          </p:cNvPr>
          <p:cNvSpPr>
            <a:spLocks noGrp="1"/>
          </p:cNvSpPr>
          <p:nvPr>
            <p:ph idx="1"/>
          </p:nvPr>
        </p:nvSpPr>
        <p:spPr>
          <a:xfrm>
            <a:off x="1024128" y="2286000"/>
            <a:ext cx="9939880" cy="4023360"/>
          </a:xfrm>
        </p:spPr>
        <p:txBody>
          <a:bodyPr>
            <a:normAutofit/>
          </a:bodyPr>
          <a:lstStyle/>
          <a:p>
            <a:pPr>
              <a:spcBef>
                <a:spcPts val="800"/>
              </a:spcBef>
            </a:pPr>
            <a:r>
              <a:rPr lang="en-US" sz="2400" dirty="0"/>
              <a:t>European Union</a:t>
            </a:r>
          </a:p>
          <a:p>
            <a:pPr lvl="1"/>
            <a:r>
              <a:rPr lang="en-US" sz="2000" dirty="0"/>
              <a:t>EU-SILC </a:t>
            </a:r>
            <a:r>
              <a:rPr lang="en-US" sz="2000" i="1" dirty="0"/>
              <a:t>- Statistics on Income and Living Conditions</a:t>
            </a:r>
            <a:r>
              <a:rPr lang="en-US" sz="2000" dirty="0"/>
              <a:t>: Panel of 200,000 households, 2003-</a:t>
            </a:r>
          </a:p>
          <a:p>
            <a:pPr lvl="1"/>
            <a:r>
              <a:rPr lang="en-US" sz="2000" dirty="0"/>
              <a:t>ECHP </a:t>
            </a:r>
            <a:r>
              <a:rPr lang="en-US" sz="2000" i="1" dirty="0"/>
              <a:t>- European Community Household Panel</a:t>
            </a:r>
            <a:r>
              <a:rPr lang="en-US" sz="2000" dirty="0"/>
              <a:t>: 1994-2001</a:t>
            </a:r>
          </a:p>
          <a:p>
            <a:pPr marL="128016" lvl="1" indent="0">
              <a:spcBef>
                <a:spcPts val="800"/>
              </a:spcBef>
              <a:buNone/>
            </a:pPr>
            <a:r>
              <a:rPr lang="en-US" sz="2400" dirty="0"/>
              <a:t>Spain</a:t>
            </a:r>
          </a:p>
          <a:p>
            <a:pPr lvl="1"/>
            <a:r>
              <a:rPr lang="es-ES" sz="2000" dirty="0"/>
              <a:t>EPA - </a:t>
            </a:r>
            <a:r>
              <a:rPr lang="es-ES" sz="2000" i="1" dirty="0"/>
              <a:t>La Encuesta de Población Activa</a:t>
            </a:r>
            <a:r>
              <a:rPr lang="en-US" sz="2000" dirty="0"/>
              <a:t>: Panel of 65,000 households, quarterly, 1964-</a:t>
            </a:r>
          </a:p>
          <a:p>
            <a:pPr marL="128016" lvl="1" indent="0">
              <a:spcBef>
                <a:spcPts val="800"/>
              </a:spcBef>
              <a:buNone/>
            </a:pPr>
            <a:r>
              <a:rPr lang="en-US" sz="2400" dirty="0"/>
              <a:t>UK</a:t>
            </a:r>
          </a:p>
          <a:p>
            <a:pPr lvl="1"/>
            <a:r>
              <a:rPr lang="en-US" sz="2000" dirty="0">
                <a:hlinkClick r:id="rId2"/>
              </a:rPr>
              <a:t>Nick Coleman (2015) Summary of longitudinal surveys</a:t>
            </a:r>
            <a:r>
              <a:rPr lang="en-US" sz="2000" dirty="0"/>
              <a:t>: On education in England (16 surveys), cross-country, &amp; in 13 other countries</a:t>
            </a:r>
          </a:p>
        </p:txBody>
      </p:sp>
      <p:sp>
        <p:nvSpPr>
          <p:cNvPr id="4" name="Datumsplatzhalter 3">
            <a:extLst>
              <a:ext uri="{FF2B5EF4-FFF2-40B4-BE49-F238E27FC236}">
                <a16:creationId xmlns:a16="http://schemas.microsoft.com/office/drawing/2014/main" id="{B2BD6197-EF12-CF4F-8F3A-AD677238EB40}"/>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292B4950-F6C7-A34D-A332-6BAE77D7AD7E}"/>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D288131C-14BC-4A46-AB79-65369B63884A}"/>
              </a:ext>
            </a:extLst>
          </p:cNvPr>
          <p:cNvSpPr>
            <a:spLocks noGrp="1"/>
          </p:cNvSpPr>
          <p:nvPr>
            <p:ph type="sldNum" sz="quarter" idx="12"/>
          </p:nvPr>
        </p:nvSpPr>
        <p:spPr/>
        <p:txBody>
          <a:bodyPr/>
          <a:lstStyle/>
          <a:p>
            <a:fld id="{113E7649-5722-0E41-94D1-F242D27EA726}" type="slidenum">
              <a:rPr lang="en-US" smtClean="0"/>
              <a:t>45</a:t>
            </a:fld>
            <a:endParaRPr lang="en-US"/>
          </a:p>
        </p:txBody>
      </p:sp>
      <p:pic>
        <p:nvPicPr>
          <p:cNvPr id="7" name="Picture 2" descr="Logo Universitat de Barcelona">
            <a:extLst>
              <a:ext uri="{FF2B5EF4-FFF2-40B4-BE49-F238E27FC236}">
                <a16:creationId xmlns:a16="http://schemas.microsoft.com/office/drawing/2014/main" id="{1AB9DDA3-8E26-0343-B56F-D8D0CD81B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987" y="112976"/>
            <a:ext cx="4091531" cy="122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9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a:extLst>
              <a:ext uri="{FF2B5EF4-FFF2-40B4-BE49-F238E27FC236}">
                <a16:creationId xmlns:a16="http://schemas.microsoft.com/office/drawing/2014/main" id="{CC037F32-0E20-4F08-BADA-11C2E89F2260}"/>
              </a:ext>
            </a:extLst>
          </p:cNvPr>
          <p:cNvPicPr>
            <a:picLocks noChangeAspect="1"/>
          </p:cNvPicPr>
          <p:nvPr/>
        </p:nvPicPr>
        <p:blipFill>
          <a:blip r:embed="rId2"/>
          <a:stretch>
            <a:fillRect/>
          </a:stretch>
        </p:blipFill>
        <p:spPr>
          <a:xfrm>
            <a:off x="6223741" y="0"/>
            <a:ext cx="5968259" cy="6858000"/>
          </a:xfrm>
          <a:prstGeom prst="rect">
            <a:avLst/>
          </a:prstGeom>
        </p:spPr>
      </p:pic>
      <p:sp>
        <p:nvSpPr>
          <p:cNvPr id="2" name="Titel 1">
            <a:extLst>
              <a:ext uri="{FF2B5EF4-FFF2-40B4-BE49-F238E27FC236}">
                <a16:creationId xmlns:a16="http://schemas.microsoft.com/office/drawing/2014/main" id="{75D2DA6C-66FF-7141-BBEE-511234D06479}"/>
              </a:ext>
            </a:extLst>
          </p:cNvPr>
          <p:cNvSpPr>
            <a:spLocks noGrp="1"/>
          </p:cNvSpPr>
          <p:nvPr>
            <p:ph type="title"/>
          </p:nvPr>
        </p:nvSpPr>
        <p:spPr/>
        <p:txBody>
          <a:bodyPr/>
          <a:lstStyle/>
          <a:p>
            <a:r>
              <a:rPr lang="en-US" dirty="0"/>
              <a:t>IV. MEASURES in EU-SILC</a:t>
            </a:r>
          </a:p>
        </p:txBody>
      </p:sp>
      <p:sp>
        <p:nvSpPr>
          <p:cNvPr id="3" name="Inhaltsplatzhalter 2">
            <a:extLst>
              <a:ext uri="{FF2B5EF4-FFF2-40B4-BE49-F238E27FC236}">
                <a16:creationId xmlns:a16="http://schemas.microsoft.com/office/drawing/2014/main" id="{BD67B391-BE8C-D840-BAA7-E67137201587}"/>
              </a:ext>
            </a:extLst>
          </p:cNvPr>
          <p:cNvSpPr>
            <a:spLocks noGrp="1"/>
          </p:cNvSpPr>
          <p:nvPr>
            <p:ph idx="1"/>
          </p:nvPr>
        </p:nvSpPr>
        <p:spPr>
          <a:xfrm>
            <a:off x="1024128" y="2286000"/>
            <a:ext cx="4944132" cy="4023360"/>
          </a:xfrm>
        </p:spPr>
        <p:txBody>
          <a:bodyPr>
            <a:normAutofit lnSpcReduction="10000"/>
          </a:bodyPr>
          <a:lstStyle/>
          <a:p>
            <a:r>
              <a:rPr lang="en-US" dirty="0"/>
              <a:t>Employee Income:</a:t>
            </a:r>
          </a:p>
          <a:p>
            <a:pPr lvl="1"/>
            <a:r>
              <a:rPr lang="en-US" dirty="0"/>
              <a:t>Gross employee cash or near cash income</a:t>
            </a:r>
          </a:p>
          <a:p>
            <a:pPr lvl="1"/>
            <a:r>
              <a:rPr lang="en-US" dirty="0"/>
              <a:t>Gross non-cash income</a:t>
            </a:r>
          </a:p>
          <a:p>
            <a:pPr lvl="1"/>
            <a:r>
              <a:rPr lang="en-US" dirty="0"/>
              <a:t>Employer’s social insurance contributions</a:t>
            </a:r>
            <a:endParaRPr lang="en-US" dirty="0">
              <a:sym typeface="Wingdings" pitchFamily="2" charset="2"/>
            </a:endParaRPr>
          </a:p>
          <a:p>
            <a:r>
              <a:rPr lang="en-US" dirty="0"/>
              <a:t>Education</a:t>
            </a:r>
          </a:p>
          <a:p>
            <a:pPr lvl="1"/>
            <a:r>
              <a:rPr lang="en-US" dirty="0"/>
              <a:t>ISCED2011 levels of education (International Standard Classification of Education)</a:t>
            </a:r>
          </a:p>
          <a:p>
            <a:pPr lvl="1"/>
            <a:r>
              <a:rPr lang="en-US" dirty="0">
                <a:sym typeface="Wingdings" pitchFamily="2" charset="2"/>
              </a:rPr>
              <a:t>Year when highest level was attained</a:t>
            </a:r>
          </a:p>
          <a:p>
            <a:r>
              <a:rPr lang="en-US" dirty="0"/>
              <a:t>Regions at NUTS 1 Level in</a:t>
            </a:r>
          </a:p>
          <a:p>
            <a:pPr lvl="1"/>
            <a:r>
              <a:rPr lang="en-US" dirty="0"/>
              <a:t>All EU countries (blue)</a:t>
            </a:r>
          </a:p>
          <a:p>
            <a:pPr lvl="1"/>
            <a:r>
              <a:rPr lang="en-US" dirty="0"/>
              <a:t>EFTA countries (purple)</a:t>
            </a:r>
          </a:p>
          <a:p>
            <a:pPr lvl="1"/>
            <a:r>
              <a:rPr lang="en-US" dirty="0"/>
              <a:t>Macedonia, Serbia, and Turkey (yellow)</a:t>
            </a:r>
          </a:p>
        </p:txBody>
      </p:sp>
      <p:sp>
        <p:nvSpPr>
          <p:cNvPr id="4" name="Datumsplatzhalter 3">
            <a:extLst>
              <a:ext uri="{FF2B5EF4-FFF2-40B4-BE49-F238E27FC236}">
                <a16:creationId xmlns:a16="http://schemas.microsoft.com/office/drawing/2014/main" id="{B2BD6197-EF12-CF4F-8F3A-AD677238EB40}"/>
              </a:ext>
            </a:extLst>
          </p:cNvPr>
          <p:cNvSpPr>
            <a:spLocks noGrp="1"/>
          </p:cNvSpPr>
          <p:nvPr>
            <p:ph type="dt" sz="half" idx="10"/>
          </p:nvPr>
        </p:nvSpPr>
        <p:spPr/>
        <p:txBody>
          <a:bodyPr/>
          <a:lstStyle/>
          <a:p>
            <a:r>
              <a:rPr lang="de-DE"/>
              <a:t>11/29/18</a:t>
            </a:r>
            <a:endParaRPr lang="en-US"/>
          </a:p>
        </p:txBody>
      </p:sp>
    </p:spTree>
    <p:extLst>
      <p:ext uri="{BB962C8B-B14F-4D97-AF65-F5344CB8AC3E}">
        <p14:creationId xmlns:p14="http://schemas.microsoft.com/office/powerpoint/2010/main" val="982261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2DA6C-66FF-7141-BBEE-511234D06479}"/>
              </a:ext>
            </a:extLst>
          </p:cNvPr>
          <p:cNvSpPr>
            <a:spLocks noGrp="1"/>
          </p:cNvSpPr>
          <p:nvPr>
            <p:ph type="title"/>
          </p:nvPr>
        </p:nvSpPr>
        <p:spPr/>
        <p:txBody>
          <a:bodyPr/>
          <a:lstStyle/>
          <a:p>
            <a:r>
              <a:rPr lang="en-US" dirty="0"/>
              <a:t>V. Concluding remarks</a:t>
            </a:r>
          </a:p>
        </p:txBody>
      </p:sp>
      <p:sp>
        <p:nvSpPr>
          <p:cNvPr id="3" name="Inhaltsplatzhalter 2">
            <a:extLst>
              <a:ext uri="{FF2B5EF4-FFF2-40B4-BE49-F238E27FC236}">
                <a16:creationId xmlns:a16="http://schemas.microsoft.com/office/drawing/2014/main" id="{BD67B391-BE8C-D840-BAA7-E67137201587}"/>
              </a:ext>
            </a:extLst>
          </p:cNvPr>
          <p:cNvSpPr>
            <a:spLocks noGrp="1"/>
          </p:cNvSpPr>
          <p:nvPr>
            <p:ph idx="1"/>
          </p:nvPr>
        </p:nvSpPr>
        <p:spPr>
          <a:xfrm>
            <a:off x="1024128" y="2286000"/>
            <a:ext cx="9939880" cy="4023360"/>
          </a:xfrm>
        </p:spPr>
        <p:txBody>
          <a:bodyPr>
            <a:normAutofit/>
          </a:bodyPr>
          <a:lstStyle/>
          <a:p>
            <a:pPr marL="470916" lvl="1" indent="-342900">
              <a:buFont typeface="+mj-lt"/>
              <a:buAutoNum type="arabicPeriod"/>
            </a:pPr>
            <a:r>
              <a:rPr lang="en-US" sz="2400" dirty="0"/>
              <a:t>Differences in skill-composition can explain much of the inequality between regions</a:t>
            </a:r>
          </a:p>
          <a:p>
            <a:pPr lvl="2"/>
            <a:r>
              <a:rPr lang="en-US" sz="2000" dirty="0"/>
              <a:t> Heterogeneity in ability such as education is key</a:t>
            </a:r>
          </a:p>
          <a:p>
            <a:pPr lvl="2"/>
            <a:r>
              <a:rPr lang="en-US" sz="2000" dirty="0">
                <a:sym typeface="Wingdings" panose="05000000000000000000" pitchFamily="2" charset="2"/>
              </a:rPr>
              <a:t> But people born in cities do not have a genetical advantage</a:t>
            </a:r>
          </a:p>
          <a:p>
            <a:pPr marL="470916" lvl="1" indent="-342900">
              <a:buFont typeface="+mj-lt"/>
              <a:buAutoNum type="arabicPeriod"/>
            </a:pPr>
            <a:r>
              <a:rPr lang="en-US" sz="2400" dirty="0"/>
              <a:t>There is mixed evidence on a regional fixed effect from working in a city</a:t>
            </a:r>
          </a:p>
          <a:p>
            <a:pPr lvl="2"/>
            <a:r>
              <a:rPr lang="en-US" sz="2000" dirty="0"/>
              <a:t> UK: No effect.</a:t>
            </a:r>
          </a:p>
          <a:p>
            <a:pPr lvl="2"/>
            <a:r>
              <a:rPr lang="en-US" sz="2000" dirty="0"/>
              <a:t> US: Effect increases with density.</a:t>
            </a:r>
          </a:p>
          <a:p>
            <a:pPr lvl="2"/>
            <a:r>
              <a:rPr lang="en-US" sz="2000" dirty="0"/>
              <a:t> Fr: Between-industry-interaction effects, little effect from local endowments.</a:t>
            </a:r>
          </a:p>
          <a:p>
            <a:pPr lvl="2"/>
            <a:r>
              <a:rPr lang="en-US" sz="2000" dirty="0"/>
              <a:t> US, ME, DE, UK, ES: Evidence for agglomeration effect and governmental fragmentation</a:t>
            </a:r>
          </a:p>
          <a:p>
            <a:pPr marL="470916" lvl="1" indent="-342900">
              <a:buFont typeface="+mj-lt"/>
              <a:buAutoNum type="arabicPeriod"/>
            </a:pPr>
            <a:r>
              <a:rPr lang="en-US" sz="2400" dirty="0"/>
              <a:t>There is a persistent interaction effect from experience in an urban area</a:t>
            </a:r>
          </a:p>
        </p:txBody>
      </p:sp>
      <p:sp>
        <p:nvSpPr>
          <p:cNvPr id="4" name="Datumsplatzhalter 3">
            <a:extLst>
              <a:ext uri="{FF2B5EF4-FFF2-40B4-BE49-F238E27FC236}">
                <a16:creationId xmlns:a16="http://schemas.microsoft.com/office/drawing/2014/main" id="{B2BD6197-EF12-CF4F-8F3A-AD677238EB40}"/>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292B4950-F6C7-A34D-A332-6BAE77D7AD7E}"/>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D288131C-14BC-4A46-AB79-65369B63884A}"/>
              </a:ext>
            </a:extLst>
          </p:cNvPr>
          <p:cNvSpPr>
            <a:spLocks noGrp="1"/>
          </p:cNvSpPr>
          <p:nvPr>
            <p:ph type="sldNum" sz="quarter" idx="12"/>
          </p:nvPr>
        </p:nvSpPr>
        <p:spPr/>
        <p:txBody>
          <a:bodyPr/>
          <a:lstStyle/>
          <a:p>
            <a:fld id="{113E7649-5722-0E41-94D1-F242D27EA726}" type="slidenum">
              <a:rPr lang="en-US" smtClean="0"/>
              <a:t>47</a:t>
            </a:fld>
            <a:endParaRPr lang="en-US"/>
          </a:p>
        </p:txBody>
      </p:sp>
      <p:pic>
        <p:nvPicPr>
          <p:cNvPr id="7" name="Picture 2" descr="Logo Universitat de Barcelona">
            <a:extLst>
              <a:ext uri="{FF2B5EF4-FFF2-40B4-BE49-F238E27FC236}">
                <a16:creationId xmlns:a16="http://schemas.microsoft.com/office/drawing/2014/main" id="{1AB9DDA3-8E26-0343-B56F-D8D0CD81B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987" y="112976"/>
            <a:ext cx="4091531" cy="122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91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FDC2C2CB-E734-644A-8AE9-713A8A218F43}"/>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spc="200" dirty="0">
                <a:solidFill>
                  <a:srgbClr val="FFFFFF"/>
                </a:solidFill>
              </a:rPr>
              <a:t>THANK YOU FOR YOUR ATTENTION!</a:t>
            </a:r>
          </a:p>
        </p:txBody>
      </p:sp>
      <p:cxnSp>
        <p:nvCxnSpPr>
          <p:cNvPr id="17" name="Straight Connector 16">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2" descr="Logo Universitat de Barcelona">
            <a:extLst>
              <a:ext uri="{FF2B5EF4-FFF2-40B4-BE49-F238E27FC236}">
                <a16:creationId xmlns:a16="http://schemas.microsoft.com/office/drawing/2014/main" id="{700DE52F-FA5B-2D41-80A4-31CB9F475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10567"/>
            <a:ext cx="5459470" cy="1637841"/>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A671F8D8-D8AD-014C-B99C-C3CF614185F7}"/>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1AFEB7AA-ED72-F14A-BAC9-FA49272F2F8D}"/>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732ED088-7F33-274F-9223-69289C252D9B}"/>
              </a:ext>
            </a:extLst>
          </p:cNvPr>
          <p:cNvSpPr>
            <a:spLocks noGrp="1"/>
          </p:cNvSpPr>
          <p:nvPr>
            <p:ph type="sldNum" sz="quarter" idx="12"/>
          </p:nvPr>
        </p:nvSpPr>
        <p:spPr/>
        <p:txBody>
          <a:bodyPr/>
          <a:lstStyle/>
          <a:p>
            <a:fld id="{113E7649-5722-0E41-94D1-F242D27EA726}" type="slidenum">
              <a:rPr lang="en-US" smtClean="0"/>
              <a:t>48</a:t>
            </a:fld>
            <a:endParaRPr lang="en-US" dirty="0"/>
          </a:p>
        </p:txBody>
      </p:sp>
    </p:spTree>
    <p:extLst>
      <p:ext uri="{BB962C8B-B14F-4D97-AF65-F5344CB8AC3E}">
        <p14:creationId xmlns:p14="http://schemas.microsoft.com/office/powerpoint/2010/main" val="19680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F29A15-D58A-1343-97CB-6124CD3187BD}"/>
              </a:ext>
            </a:extLst>
          </p:cNvPr>
          <p:cNvSpPr>
            <a:spLocks noGrp="1"/>
          </p:cNvSpPr>
          <p:nvPr>
            <p:ph type="title"/>
          </p:nvPr>
        </p:nvSpPr>
        <p:spPr>
          <a:xfrm>
            <a:off x="1024318" y="585216"/>
            <a:ext cx="9720072" cy="1499616"/>
          </a:xfrm>
        </p:spPr>
        <p:txBody>
          <a:bodyPr>
            <a:normAutofit/>
          </a:bodyPr>
          <a:lstStyle/>
          <a:p>
            <a:r>
              <a:rPr lang="en-US" dirty="0"/>
              <a:t>II. THEORY: why are wages higher in metropolitan areas? Three explanations</a:t>
            </a:r>
          </a:p>
        </p:txBody>
      </p:sp>
      <p:sp>
        <p:nvSpPr>
          <p:cNvPr id="3" name="Inhaltsplatzhalter 2">
            <a:extLst>
              <a:ext uri="{FF2B5EF4-FFF2-40B4-BE49-F238E27FC236}">
                <a16:creationId xmlns:a16="http://schemas.microsoft.com/office/drawing/2014/main" id="{A467E552-AB03-6E4B-A10F-27588087A11F}"/>
              </a:ext>
            </a:extLst>
          </p:cNvPr>
          <p:cNvSpPr>
            <a:spLocks noGrp="1"/>
          </p:cNvSpPr>
          <p:nvPr>
            <p:ph idx="1"/>
          </p:nvPr>
        </p:nvSpPr>
        <p:spPr>
          <a:xfrm>
            <a:off x="1024129" y="2286000"/>
            <a:ext cx="9813206" cy="4023360"/>
          </a:xfrm>
        </p:spPr>
        <p:txBody>
          <a:bodyPr>
            <a:noAutofit/>
          </a:bodyPr>
          <a:lstStyle/>
          <a:p>
            <a:pPr marL="470916" lvl="1" indent="-342900">
              <a:buFont typeface="+mj-lt"/>
              <a:buAutoNum type="arabicPeriod"/>
            </a:pPr>
            <a:r>
              <a:rPr lang="en-US" sz="2200" dirty="0"/>
              <a:t>Skill-composition – cities might attract more able workers</a:t>
            </a:r>
          </a:p>
          <a:p>
            <a:pPr marL="450000" lvl="3" indent="-136800">
              <a:buFont typeface="+mj-lt"/>
              <a:buAutoNum type="alphaLcPeriod"/>
            </a:pPr>
            <a:r>
              <a:rPr lang="en-US" sz="1900" dirty="0"/>
              <a:t> Higher educational level in cities </a:t>
            </a:r>
            <a:r>
              <a:rPr lang="en-US" sz="1900" dirty="0">
                <a:sym typeface="Wingdings" panose="05000000000000000000" pitchFamily="2" charset="2"/>
              </a:rPr>
              <a:t> Aggregate regional inequalities</a:t>
            </a:r>
            <a:endParaRPr lang="en-US" sz="1900" dirty="0"/>
          </a:p>
          <a:p>
            <a:pPr marL="450000" lvl="3" indent="-136800">
              <a:buFont typeface="+mj-lt"/>
              <a:buAutoNum type="alphaLcPeriod"/>
            </a:pPr>
            <a:r>
              <a:rPr lang="en-US" sz="1900" dirty="0"/>
              <a:t> </a:t>
            </a:r>
            <a:r>
              <a:rPr lang="en-US" sz="1900" u="sng" dirty="0"/>
              <a:t>Omitted ability bias</a:t>
            </a:r>
            <a:r>
              <a:rPr lang="en-US" sz="1900" dirty="0"/>
              <a:t>: Higher inherent ability </a:t>
            </a:r>
            <a:r>
              <a:rPr lang="en-US" sz="1900" dirty="0">
                <a:sym typeface="Wingdings" panose="05000000000000000000" pitchFamily="2" charset="2"/>
              </a:rPr>
              <a:t> Higher productivity  Higher wages</a:t>
            </a:r>
          </a:p>
          <a:p>
            <a:pPr lvl="3">
              <a:buFont typeface="Wingdings" panose="05000000000000000000" pitchFamily="2" charset="2"/>
              <a:buChar char="Ø"/>
            </a:pPr>
            <a:r>
              <a:rPr lang="en-US" sz="1900" dirty="0"/>
              <a:t> Migration to cities </a:t>
            </a:r>
            <a:r>
              <a:rPr lang="en-US" sz="1900" dirty="0">
                <a:sym typeface="Wingdings" panose="05000000000000000000" pitchFamily="2" charset="2"/>
              </a:rPr>
              <a:t> don’t receive a wage premium</a:t>
            </a:r>
            <a:endParaRPr lang="en-US" sz="1900" dirty="0"/>
          </a:p>
          <a:p>
            <a:pPr marL="470916" lvl="1" indent="-342900">
              <a:buFont typeface="+mj-lt"/>
              <a:buAutoNum type="arabicPeriod"/>
            </a:pPr>
            <a:r>
              <a:rPr lang="en-US" sz="2200" dirty="0">
                <a:solidFill>
                  <a:schemeClr val="bg1">
                    <a:lumMod val="85000"/>
                  </a:schemeClr>
                </a:solidFill>
              </a:rPr>
              <a:t>Wage level theory</a:t>
            </a:r>
          </a:p>
          <a:p>
            <a:pPr lvl="2"/>
            <a:r>
              <a:rPr lang="en-US" sz="1900" dirty="0">
                <a:solidFill>
                  <a:schemeClr val="bg1">
                    <a:lumMod val="85000"/>
                  </a:schemeClr>
                </a:solidFill>
              </a:rPr>
              <a:t> Between-industry-</a:t>
            </a:r>
            <a:r>
              <a:rPr lang="en-US" sz="1900" u="sng" dirty="0">
                <a:solidFill>
                  <a:schemeClr val="bg1">
                    <a:lumMod val="85000"/>
                  </a:schemeClr>
                </a:solidFill>
              </a:rPr>
              <a:t>interaction</a:t>
            </a:r>
            <a:r>
              <a:rPr lang="en-US" sz="1900" dirty="0">
                <a:solidFill>
                  <a:schemeClr val="bg1">
                    <a:lumMod val="85000"/>
                  </a:schemeClr>
                </a:solidFill>
              </a:rPr>
              <a:t> &amp; </a:t>
            </a:r>
            <a:r>
              <a:rPr lang="en-US" sz="1900" u="sng" dirty="0">
                <a:solidFill>
                  <a:schemeClr val="bg1">
                    <a:lumMod val="85000"/>
                  </a:schemeClr>
                </a:solidFill>
              </a:rPr>
              <a:t>local endowments</a:t>
            </a:r>
            <a:r>
              <a:rPr lang="en-US" sz="1900" dirty="0">
                <a:solidFill>
                  <a:schemeClr val="bg1">
                    <a:lumMod val="85000"/>
                  </a:schemeClr>
                </a:solidFill>
              </a:rPr>
              <a:t> (demand, cheaper inputs, matching, location)</a:t>
            </a:r>
            <a:endParaRPr lang="en-US" sz="1900" dirty="0">
              <a:solidFill>
                <a:schemeClr val="bg1">
                  <a:lumMod val="85000"/>
                </a:schemeClr>
              </a:solidFill>
              <a:sym typeface="Wingdings" panose="05000000000000000000" pitchFamily="2" charset="2"/>
            </a:endParaRPr>
          </a:p>
          <a:p>
            <a:pPr lvl="3">
              <a:buFont typeface="Wingdings" panose="05000000000000000000" pitchFamily="2" charset="2"/>
              <a:buChar char="Ø"/>
            </a:pPr>
            <a:r>
              <a:rPr lang="en-US" sz="1900" dirty="0">
                <a:solidFill>
                  <a:schemeClr val="bg1">
                    <a:lumMod val="85000"/>
                  </a:schemeClr>
                </a:solidFill>
              </a:rPr>
              <a:t>Migration to cities </a:t>
            </a:r>
            <a:r>
              <a:rPr lang="en-US" sz="1900" dirty="0">
                <a:solidFill>
                  <a:schemeClr val="bg1">
                    <a:lumMod val="85000"/>
                  </a:schemeClr>
                </a:solidFill>
                <a:sym typeface="Wingdings" panose="05000000000000000000" pitchFamily="2" charset="2"/>
              </a:rPr>
              <a:t> </a:t>
            </a:r>
            <a:r>
              <a:rPr lang="en-US" sz="1900" dirty="0">
                <a:solidFill>
                  <a:schemeClr val="bg1">
                    <a:lumMod val="85000"/>
                  </a:schemeClr>
                </a:solidFill>
              </a:rPr>
              <a:t>immediate receive a wage gain</a:t>
            </a:r>
          </a:p>
          <a:p>
            <a:pPr lvl="3">
              <a:buFont typeface="Wingdings" panose="05000000000000000000" pitchFamily="2" charset="2"/>
              <a:buChar char="Ø"/>
            </a:pPr>
            <a:r>
              <a:rPr lang="en-US" sz="1900" dirty="0">
                <a:solidFill>
                  <a:schemeClr val="bg1">
                    <a:lumMod val="85000"/>
                  </a:schemeClr>
                </a:solidFill>
                <a:sym typeface="Wingdings" panose="05000000000000000000" pitchFamily="2" charset="2"/>
              </a:rPr>
              <a:t>Migration away from cities  receive a wage loss</a:t>
            </a:r>
            <a:endParaRPr lang="en-US" sz="1900" dirty="0">
              <a:solidFill>
                <a:schemeClr val="bg1">
                  <a:lumMod val="85000"/>
                </a:schemeClr>
              </a:solidFill>
            </a:endParaRPr>
          </a:p>
          <a:p>
            <a:pPr marL="470916" lvl="1" indent="-342900">
              <a:buFont typeface="+mj-lt"/>
              <a:buAutoNum type="arabicPeriod"/>
            </a:pPr>
            <a:r>
              <a:rPr lang="en-US" sz="2200" dirty="0">
                <a:solidFill>
                  <a:schemeClr val="bg1">
                    <a:lumMod val="85000"/>
                  </a:schemeClr>
                </a:solidFill>
              </a:rPr>
              <a:t>Wage growth theory</a:t>
            </a:r>
          </a:p>
          <a:p>
            <a:pPr lvl="2"/>
            <a:r>
              <a:rPr lang="en-US" sz="1900" dirty="0">
                <a:solidFill>
                  <a:schemeClr val="bg1">
                    <a:lumMod val="85000"/>
                  </a:schemeClr>
                </a:solidFill>
              </a:rPr>
              <a:t> </a:t>
            </a:r>
            <a:r>
              <a:rPr lang="en-US" sz="1900" u="sng" dirty="0">
                <a:solidFill>
                  <a:schemeClr val="bg1">
                    <a:lumMod val="85000"/>
                  </a:schemeClr>
                </a:solidFill>
              </a:rPr>
              <a:t>Agglomeration effect</a:t>
            </a:r>
            <a:r>
              <a:rPr lang="en-US" sz="1900" dirty="0">
                <a:solidFill>
                  <a:schemeClr val="bg1">
                    <a:lumMod val="85000"/>
                  </a:schemeClr>
                </a:solidFill>
              </a:rPr>
              <a:t>: Human capital accumulation grow with density due to spatial spillovers</a:t>
            </a:r>
            <a:endParaRPr lang="en-US" sz="1900" dirty="0">
              <a:solidFill>
                <a:schemeClr val="bg1">
                  <a:lumMod val="85000"/>
                </a:schemeClr>
              </a:solidFill>
              <a:sym typeface="Wingdings" panose="05000000000000000000" pitchFamily="2" charset="2"/>
            </a:endParaRPr>
          </a:p>
          <a:p>
            <a:pPr lvl="3">
              <a:buFont typeface="Wingdings" panose="05000000000000000000" pitchFamily="2" charset="2"/>
              <a:buChar char="Ø"/>
            </a:pPr>
            <a:r>
              <a:rPr lang="en-US" sz="1900" dirty="0">
                <a:solidFill>
                  <a:schemeClr val="bg1">
                    <a:lumMod val="85000"/>
                  </a:schemeClr>
                </a:solidFill>
                <a:sym typeface="Wingdings" panose="05000000000000000000" pitchFamily="2" charset="2"/>
              </a:rPr>
              <a:t> Interaction between experience and working in an urban area</a:t>
            </a:r>
          </a:p>
          <a:p>
            <a:pPr lvl="3">
              <a:buFont typeface="Wingdings" panose="05000000000000000000" pitchFamily="2" charset="2"/>
              <a:buChar char="Ø"/>
            </a:pPr>
            <a:r>
              <a:rPr lang="en-US" sz="1900" dirty="0">
                <a:solidFill>
                  <a:schemeClr val="bg1">
                    <a:lumMod val="85000"/>
                  </a:schemeClr>
                </a:solidFill>
              </a:rPr>
              <a:t> Migration away from cities </a:t>
            </a:r>
            <a:r>
              <a:rPr lang="en-US" sz="1900" dirty="0">
                <a:solidFill>
                  <a:schemeClr val="bg1">
                    <a:lumMod val="85000"/>
                  </a:schemeClr>
                </a:solidFill>
                <a:sym typeface="Wingdings" panose="05000000000000000000" pitchFamily="2" charset="2"/>
              </a:rPr>
              <a:t> keep wage premium</a:t>
            </a:r>
            <a:endParaRPr lang="en-US" sz="1900" dirty="0">
              <a:solidFill>
                <a:schemeClr val="bg1">
                  <a:lumMod val="85000"/>
                </a:schemeClr>
              </a:solidFill>
            </a:endParaRPr>
          </a:p>
        </p:txBody>
      </p:sp>
      <p:sp>
        <p:nvSpPr>
          <p:cNvPr id="4" name="Datumsplatzhalter 3">
            <a:extLst>
              <a:ext uri="{FF2B5EF4-FFF2-40B4-BE49-F238E27FC236}">
                <a16:creationId xmlns:a16="http://schemas.microsoft.com/office/drawing/2014/main" id="{0F9B0399-252F-AC4E-9202-47B3CB1EC25D}"/>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6645FBFC-EEF6-644F-AFE5-224BE8693FE1}"/>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7F389DEB-761E-5A47-B0E3-84982B256623}"/>
              </a:ext>
            </a:extLst>
          </p:cNvPr>
          <p:cNvSpPr>
            <a:spLocks noGrp="1"/>
          </p:cNvSpPr>
          <p:nvPr>
            <p:ph type="sldNum" sz="quarter" idx="12"/>
          </p:nvPr>
        </p:nvSpPr>
        <p:spPr/>
        <p:txBody>
          <a:bodyPr/>
          <a:lstStyle/>
          <a:p>
            <a:fld id="{113E7649-5722-0E41-94D1-F242D27EA726}" type="slidenum">
              <a:rPr lang="en-US" smtClean="0"/>
              <a:t>5</a:t>
            </a:fld>
            <a:endParaRPr lang="en-US" dirty="0"/>
          </a:p>
        </p:txBody>
      </p:sp>
    </p:spTree>
    <p:extLst>
      <p:ext uri="{BB962C8B-B14F-4D97-AF65-F5344CB8AC3E}">
        <p14:creationId xmlns:p14="http://schemas.microsoft.com/office/powerpoint/2010/main" val="397612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F29A15-D58A-1343-97CB-6124CD3187BD}"/>
              </a:ext>
            </a:extLst>
          </p:cNvPr>
          <p:cNvSpPr>
            <a:spLocks noGrp="1"/>
          </p:cNvSpPr>
          <p:nvPr>
            <p:ph type="title"/>
          </p:nvPr>
        </p:nvSpPr>
        <p:spPr>
          <a:xfrm>
            <a:off x="1024318" y="585216"/>
            <a:ext cx="9720072" cy="1499616"/>
          </a:xfrm>
        </p:spPr>
        <p:txBody>
          <a:bodyPr>
            <a:normAutofit/>
          </a:bodyPr>
          <a:lstStyle/>
          <a:p>
            <a:r>
              <a:rPr lang="en-US" dirty="0"/>
              <a:t>II. THEORY: why are wages higher in metropolitan areas? Three explanations</a:t>
            </a:r>
          </a:p>
        </p:txBody>
      </p:sp>
      <p:sp>
        <p:nvSpPr>
          <p:cNvPr id="3" name="Inhaltsplatzhalter 2">
            <a:extLst>
              <a:ext uri="{FF2B5EF4-FFF2-40B4-BE49-F238E27FC236}">
                <a16:creationId xmlns:a16="http://schemas.microsoft.com/office/drawing/2014/main" id="{A467E552-AB03-6E4B-A10F-27588087A11F}"/>
              </a:ext>
            </a:extLst>
          </p:cNvPr>
          <p:cNvSpPr>
            <a:spLocks noGrp="1"/>
          </p:cNvSpPr>
          <p:nvPr>
            <p:ph idx="1"/>
          </p:nvPr>
        </p:nvSpPr>
        <p:spPr>
          <a:xfrm>
            <a:off x="1024128" y="2286000"/>
            <a:ext cx="9813206" cy="4023360"/>
          </a:xfrm>
        </p:spPr>
        <p:txBody>
          <a:bodyPr>
            <a:noAutofit/>
          </a:bodyPr>
          <a:lstStyle/>
          <a:p>
            <a:pPr marL="470916" lvl="1" indent="-342900">
              <a:buFont typeface="+mj-lt"/>
              <a:buAutoNum type="arabicPeriod"/>
            </a:pPr>
            <a:r>
              <a:rPr lang="en-US" sz="2200" dirty="0">
                <a:solidFill>
                  <a:schemeClr val="bg1">
                    <a:lumMod val="85000"/>
                  </a:schemeClr>
                </a:solidFill>
              </a:rPr>
              <a:t>Skill-composition – cities might attract more able workers</a:t>
            </a:r>
          </a:p>
          <a:p>
            <a:pPr marL="450000" lvl="3" indent="-136800">
              <a:buFont typeface="+mj-lt"/>
              <a:buAutoNum type="alphaLcPeriod"/>
            </a:pPr>
            <a:r>
              <a:rPr lang="en-US" sz="1900" dirty="0">
                <a:solidFill>
                  <a:schemeClr val="bg1">
                    <a:lumMod val="85000"/>
                  </a:schemeClr>
                </a:solidFill>
              </a:rPr>
              <a:t> Higher educational level in cities </a:t>
            </a:r>
            <a:r>
              <a:rPr lang="en-US" sz="1900" dirty="0">
                <a:solidFill>
                  <a:schemeClr val="bg1">
                    <a:lumMod val="85000"/>
                  </a:schemeClr>
                </a:solidFill>
                <a:sym typeface="Wingdings" panose="05000000000000000000" pitchFamily="2" charset="2"/>
              </a:rPr>
              <a:t> Aggregate regional inequalities</a:t>
            </a:r>
            <a:endParaRPr lang="en-US" sz="1900" dirty="0">
              <a:solidFill>
                <a:schemeClr val="bg1">
                  <a:lumMod val="85000"/>
                </a:schemeClr>
              </a:solidFill>
            </a:endParaRPr>
          </a:p>
          <a:p>
            <a:pPr marL="450000" lvl="3" indent="-136800">
              <a:buFont typeface="+mj-lt"/>
              <a:buAutoNum type="alphaLcPeriod"/>
            </a:pPr>
            <a:r>
              <a:rPr lang="en-US" sz="1900" dirty="0">
                <a:solidFill>
                  <a:schemeClr val="bg1">
                    <a:lumMod val="85000"/>
                  </a:schemeClr>
                </a:solidFill>
              </a:rPr>
              <a:t> </a:t>
            </a:r>
            <a:r>
              <a:rPr lang="en-US" sz="1900" u="sng" dirty="0">
                <a:solidFill>
                  <a:schemeClr val="bg1">
                    <a:lumMod val="85000"/>
                  </a:schemeClr>
                </a:solidFill>
              </a:rPr>
              <a:t>Omitted ability bias</a:t>
            </a:r>
            <a:r>
              <a:rPr lang="en-US" sz="1900" dirty="0">
                <a:solidFill>
                  <a:schemeClr val="bg1">
                    <a:lumMod val="85000"/>
                  </a:schemeClr>
                </a:solidFill>
              </a:rPr>
              <a:t>: Higher inherent ability </a:t>
            </a:r>
            <a:r>
              <a:rPr lang="en-US" sz="1900" dirty="0">
                <a:solidFill>
                  <a:schemeClr val="bg1">
                    <a:lumMod val="85000"/>
                  </a:schemeClr>
                </a:solidFill>
                <a:sym typeface="Wingdings" panose="05000000000000000000" pitchFamily="2" charset="2"/>
              </a:rPr>
              <a:t> Higher productivity  Higher wages</a:t>
            </a:r>
          </a:p>
          <a:p>
            <a:pPr lvl="3">
              <a:buFont typeface="Wingdings" panose="05000000000000000000" pitchFamily="2" charset="2"/>
              <a:buChar char="Ø"/>
            </a:pPr>
            <a:r>
              <a:rPr lang="en-US" sz="1900" dirty="0">
                <a:solidFill>
                  <a:schemeClr val="bg1">
                    <a:lumMod val="85000"/>
                  </a:schemeClr>
                </a:solidFill>
              </a:rPr>
              <a:t> Migration to cities </a:t>
            </a:r>
            <a:r>
              <a:rPr lang="en-US" sz="1900" dirty="0">
                <a:solidFill>
                  <a:schemeClr val="bg1">
                    <a:lumMod val="85000"/>
                  </a:schemeClr>
                </a:solidFill>
                <a:sym typeface="Wingdings" panose="05000000000000000000" pitchFamily="2" charset="2"/>
              </a:rPr>
              <a:t> don’t receive a wage premium</a:t>
            </a:r>
            <a:endParaRPr lang="en-US" sz="1900" dirty="0">
              <a:solidFill>
                <a:schemeClr val="bg1">
                  <a:lumMod val="85000"/>
                </a:schemeClr>
              </a:solidFill>
            </a:endParaRPr>
          </a:p>
          <a:p>
            <a:pPr marL="470916" lvl="1" indent="-342900">
              <a:buFont typeface="+mj-lt"/>
              <a:buAutoNum type="arabicPeriod"/>
            </a:pPr>
            <a:r>
              <a:rPr lang="en-US" sz="2200" dirty="0"/>
              <a:t>Wage level theory</a:t>
            </a:r>
          </a:p>
          <a:p>
            <a:pPr lvl="2"/>
            <a:r>
              <a:rPr lang="en-US" sz="1900" dirty="0"/>
              <a:t> Between-industry-</a:t>
            </a:r>
            <a:r>
              <a:rPr lang="en-US" sz="1900" u="sng" dirty="0"/>
              <a:t>interaction</a:t>
            </a:r>
            <a:r>
              <a:rPr lang="en-US" sz="1900" dirty="0"/>
              <a:t> &amp; </a:t>
            </a:r>
            <a:r>
              <a:rPr lang="en-US" sz="1900" u="sng" dirty="0"/>
              <a:t>local endowments</a:t>
            </a:r>
            <a:r>
              <a:rPr lang="en-US" sz="1900" dirty="0"/>
              <a:t> (demand, cheaper inputs, matching, location)</a:t>
            </a:r>
            <a:endParaRPr lang="en-US" sz="1900" dirty="0">
              <a:sym typeface="Wingdings" panose="05000000000000000000" pitchFamily="2" charset="2"/>
            </a:endParaRPr>
          </a:p>
          <a:p>
            <a:pPr lvl="3">
              <a:buFont typeface="Wingdings" panose="05000000000000000000" pitchFamily="2" charset="2"/>
              <a:buChar char="Ø"/>
            </a:pPr>
            <a:r>
              <a:rPr lang="en-US" sz="1900" dirty="0"/>
              <a:t>Migration to cities </a:t>
            </a:r>
            <a:r>
              <a:rPr lang="en-US" sz="1900" dirty="0">
                <a:sym typeface="Wingdings" panose="05000000000000000000" pitchFamily="2" charset="2"/>
              </a:rPr>
              <a:t> </a:t>
            </a:r>
            <a:r>
              <a:rPr lang="en-US" sz="1900" dirty="0"/>
              <a:t>immediate receive a wage gain</a:t>
            </a:r>
          </a:p>
          <a:p>
            <a:pPr lvl="3">
              <a:buFont typeface="Wingdings" panose="05000000000000000000" pitchFamily="2" charset="2"/>
              <a:buChar char="Ø"/>
            </a:pPr>
            <a:r>
              <a:rPr lang="en-US" sz="1900" dirty="0">
                <a:sym typeface="Wingdings" panose="05000000000000000000" pitchFamily="2" charset="2"/>
              </a:rPr>
              <a:t>Migration away from cities  receive a wage loss</a:t>
            </a:r>
            <a:endParaRPr lang="en-US" sz="1900" dirty="0"/>
          </a:p>
          <a:p>
            <a:pPr marL="470916" lvl="1" indent="-342900">
              <a:buFont typeface="+mj-lt"/>
              <a:buAutoNum type="arabicPeriod"/>
            </a:pPr>
            <a:r>
              <a:rPr lang="en-US" sz="2200" dirty="0">
                <a:solidFill>
                  <a:schemeClr val="bg1">
                    <a:lumMod val="85000"/>
                  </a:schemeClr>
                </a:solidFill>
              </a:rPr>
              <a:t>Wage growth theory</a:t>
            </a:r>
          </a:p>
          <a:p>
            <a:pPr lvl="2"/>
            <a:r>
              <a:rPr lang="en-US" sz="1900" dirty="0">
                <a:solidFill>
                  <a:schemeClr val="bg1">
                    <a:lumMod val="85000"/>
                  </a:schemeClr>
                </a:solidFill>
              </a:rPr>
              <a:t> </a:t>
            </a:r>
            <a:r>
              <a:rPr lang="en-US" sz="1900" u="sng" dirty="0">
                <a:solidFill>
                  <a:schemeClr val="bg1">
                    <a:lumMod val="85000"/>
                  </a:schemeClr>
                </a:solidFill>
              </a:rPr>
              <a:t>Agglomeration effect</a:t>
            </a:r>
            <a:r>
              <a:rPr lang="en-US" sz="1900" dirty="0">
                <a:solidFill>
                  <a:schemeClr val="bg1">
                    <a:lumMod val="85000"/>
                  </a:schemeClr>
                </a:solidFill>
              </a:rPr>
              <a:t>: Human capital accumulation grow with density due to spatial spillovers</a:t>
            </a:r>
            <a:endParaRPr lang="en-US" sz="1900" dirty="0">
              <a:solidFill>
                <a:schemeClr val="bg1">
                  <a:lumMod val="85000"/>
                </a:schemeClr>
              </a:solidFill>
              <a:sym typeface="Wingdings" panose="05000000000000000000" pitchFamily="2" charset="2"/>
            </a:endParaRPr>
          </a:p>
          <a:p>
            <a:pPr lvl="3">
              <a:buFont typeface="Wingdings" panose="05000000000000000000" pitchFamily="2" charset="2"/>
              <a:buChar char="Ø"/>
            </a:pPr>
            <a:r>
              <a:rPr lang="en-US" sz="1900" dirty="0">
                <a:solidFill>
                  <a:schemeClr val="bg1">
                    <a:lumMod val="85000"/>
                  </a:schemeClr>
                </a:solidFill>
                <a:sym typeface="Wingdings" panose="05000000000000000000" pitchFamily="2" charset="2"/>
              </a:rPr>
              <a:t> Interaction between experience and working in an urban area</a:t>
            </a:r>
          </a:p>
          <a:p>
            <a:pPr lvl="3">
              <a:buFont typeface="Wingdings" panose="05000000000000000000" pitchFamily="2" charset="2"/>
              <a:buChar char="Ø"/>
            </a:pPr>
            <a:r>
              <a:rPr lang="en-US" sz="1900" dirty="0">
                <a:solidFill>
                  <a:schemeClr val="bg1">
                    <a:lumMod val="85000"/>
                  </a:schemeClr>
                </a:solidFill>
              </a:rPr>
              <a:t> Migration away from cities </a:t>
            </a:r>
            <a:r>
              <a:rPr lang="en-US" sz="1900" dirty="0">
                <a:solidFill>
                  <a:schemeClr val="bg1">
                    <a:lumMod val="85000"/>
                  </a:schemeClr>
                </a:solidFill>
                <a:sym typeface="Wingdings" panose="05000000000000000000" pitchFamily="2" charset="2"/>
              </a:rPr>
              <a:t> keep wage premium</a:t>
            </a:r>
            <a:endParaRPr lang="en-US" sz="1900" dirty="0">
              <a:solidFill>
                <a:schemeClr val="bg1">
                  <a:lumMod val="85000"/>
                </a:schemeClr>
              </a:solidFill>
            </a:endParaRPr>
          </a:p>
        </p:txBody>
      </p:sp>
      <p:sp>
        <p:nvSpPr>
          <p:cNvPr id="4" name="Datumsplatzhalter 3">
            <a:extLst>
              <a:ext uri="{FF2B5EF4-FFF2-40B4-BE49-F238E27FC236}">
                <a16:creationId xmlns:a16="http://schemas.microsoft.com/office/drawing/2014/main" id="{0F9B0399-252F-AC4E-9202-47B3CB1EC25D}"/>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6645FBFC-EEF6-644F-AFE5-224BE8693FE1}"/>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7F389DEB-761E-5A47-B0E3-84982B256623}"/>
              </a:ext>
            </a:extLst>
          </p:cNvPr>
          <p:cNvSpPr>
            <a:spLocks noGrp="1"/>
          </p:cNvSpPr>
          <p:nvPr>
            <p:ph type="sldNum" sz="quarter" idx="12"/>
          </p:nvPr>
        </p:nvSpPr>
        <p:spPr/>
        <p:txBody>
          <a:bodyPr/>
          <a:lstStyle/>
          <a:p>
            <a:fld id="{113E7649-5722-0E41-94D1-F242D27EA726}" type="slidenum">
              <a:rPr lang="en-US" smtClean="0"/>
              <a:t>6</a:t>
            </a:fld>
            <a:endParaRPr lang="en-US" dirty="0"/>
          </a:p>
        </p:txBody>
      </p:sp>
    </p:spTree>
    <p:extLst>
      <p:ext uri="{BB962C8B-B14F-4D97-AF65-F5344CB8AC3E}">
        <p14:creationId xmlns:p14="http://schemas.microsoft.com/office/powerpoint/2010/main" val="33927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F29A15-D58A-1343-97CB-6124CD3187BD}"/>
              </a:ext>
            </a:extLst>
          </p:cNvPr>
          <p:cNvSpPr>
            <a:spLocks noGrp="1"/>
          </p:cNvSpPr>
          <p:nvPr>
            <p:ph type="title"/>
          </p:nvPr>
        </p:nvSpPr>
        <p:spPr>
          <a:xfrm>
            <a:off x="1024318" y="585216"/>
            <a:ext cx="9720072" cy="1499616"/>
          </a:xfrm>
        </p:spPr>
        <p:txBody>
          <a:bodyPr>
            <a:normAutofit/>
          </a:bodyPr>
          <a:lstStyle/>
          <a:p>
            <a:r>
              <a:rPr lang="en-US" dirty="0"/>
              <a:t>II. THEORY: why are wages higher in metropolitan areas? Three explanations</a:t>
            </a:r>
          </a:p>
        </p:txBody>
      </p:sp>
      <p:sp>
        <p:nvSpPr>
          <p:cNvPr id="3" name="Inhaltsplatzhalter 2">
            <a:extLst>
              <a:ext uri="{FF2B5EF4-FFF2-40B4-BE49-F238E27FC236}">
                <a16:creationId xmlns:a16="http://schemas.microsoft.com/office/drawing/2014/main" id="{A467E552-AB03-6E4B-A10F-27588087A11F}"/>
              </a:ext>
            </a:extLst>
          </p:cNvPr>
          <p:cNvSpPr>
            <a:spLocks noGrp="1"/>
          </p:cNvSpPr>
          <p:nvPr>
            <p:ph idx="1"/>
          </p:nvPr>
        </p:nvSpPr>
        <p:spPr>
          <a:xfrm>
            <a:off x="1024128" y="2286000"/>
            <a:ext cx="9813206" cy="4023360"/>
          </a:xfrm>
        </p:spPr>
        <p:txBody>
          <a:bodyPr>
            <a:noAutofit/>
          </a:bodyPr>
          <a:lstStyle/>
          <a:p>
            <a:pPr marL="470916" lvl="1" indent="-342900">
              <a:buFont typeface="+mj-lt"/>
              <a:buAutoNum type="arabicPeriod"/>
            </a:pPr>
            <a:r>
              <a:rPr lang="en-US" sz="2200" dirty="0">
                <a:solidFill>
                  <a:schemeClr val="bg1">
                    <a:lumMod val="85000"/>
                  </a:schemeClr>
                </a:solidFill>
              </a:rPr>
              <a:t>Skill-composition – cities might attract more able workers</a:t>
            </a:r>
          </a:p>
          <a:p>
            <a:pPr marL="450000" lvl="3" indent="-136800">
              <a:buFont typeface="+mj-lt"/>
              <a:buAutoNum type="alphaLcPeriod"/>
            </a:pPr>
            <a:r>
              <a:rPr lang="en-US" sz="1900" dirty="0">
                <a:solidFill>
                  <a:schemeClr val="bg1">
                    <a:lumMod val="85000"/>
                  </a:schemeClr>
                </a:solidFill>
              </a:rPr>
              <a:t> Higher educational level in cities </a:t>
            </a:r>
            <a:r>
              <a:rPr lang="en-US" sz="1900" dirty="0">
                <a:solidFill>
                  <a:schemeClr val="bg1">
                    <a:lumMod val="85000"/>
                  </a:schemeClr>
                </a:solidFill>
                <a:sym typeface="Wingdings" panose="05000000000000000000" pitchFamily="2" charset="2"/>
              </a:rPr>
              <a:t> Aggregate regional inequalities</a:t>
            </a:r>
            <a:endParaRPr lang="en-US" sz="1900" dirty="0">
              <a:solidFill>
                <a:schemeClr val="bg1">
                  <a:lumMod val="85000"/>
                </a:schemeClr>
              </a:solidFill>
            </a:endParaRPr>
          </a:p>
          <a:p>
            <a:pPr marL="450000" lvl="3" indent="-136800">
              <a:buFont typeface="+mj-lt"/>
              <a:buAutoNum type="alphaLcPeriod"/>
            </a:pPr>
            <a:r>
              <a:rPr lang="en-US" sz="1900" dirty="0">
                <a:solidFill>
                  <a:schemeClr val="bg1">
                    <a:lumMod val="85000"/>
                  </a:schemeClr>
                </a:solidFill>
              </a:rPr>
              <a:t> </a:t>
            </a:r>
            <a:r>
              <a:rPr lang="en-US" sz="1900" u="sng" dirty="0">
                <a:solidFill>
                  <a:schemeClr val="bg1">
                    <a:lumMod val="85000"/>
                  </a:schemeClr>
                </a:solidFill>
              </a:rPr>
              <a:t>Omitted ability bias</a:t>
            </a:r>
            <a:r>
              <a:rPr lang="en-US" sz="1900" dirty="0">
                <a:solidFill>
                  <a:schemeClr val="bg1">
                    <a:lumMod val="85000"/>
                  </a:schemeClr>
                </a:solidFill>
              </a:rPr>
              <a:t>: Higher inherent ability </a:t>
            </a:r>
            <a:r>
              <a:rPr lang="en-US" sz="1900" dirty="0">
                <a:solidFill>
                  <a:schemeClr val="bg1">
                    <a:lumMod val="85000"/>
                  </a:schemeClr>
                </a:solidFill>
                <a:sym typeface="Wingdings" panose="05000000000000000000" pitchFamily="2" charset="2"/>
              </a:rPr>
              <a:t> Higher productivity  Higher wages</a:t>
            </a:r>
          </a:p>
          <a:p>
            <a:pPr lvl="3">
              <a:buFont typeface="Wingdings" panose="05000000000000000000" pitchFamily="2" charset="2"/>
              <a:buChar char="Ø"/>
            </a:pPr>
            <a:r>
              <a:rPr lang="en-US" sz="1900" dirty="0">
                <a:solidFill>
                  <a:schemeClr val="bg1">
                    <a:lumMod val="85000"/>
                  </a:schemeClr>
                </a:solidFill>
              </a:rPr>
              <a:t> Migration to cities </a:t>
            </a:r>
            <a:r>
              <a:rPr lang="en-US" sz="1900" dirty="0">
                <a:solidFill>
                  <a:schemeClr val="bg1">
                    <a:lumMod val="85000"/>
                  </a:schemeClr>
                </a:solidFill>
                <a:sym typeface="Wingdings" panose="05000000000000000000" pitchFamily="2" charset="2"/>
              </a:rPr>
              <a:t> don’t receive a wage premium</a:t>
            </a:r>
            <a:endParaRPr lang="en-US" sz="1900" dirty="0">
              <a:solidFill>
                <a:schemeClr val="bg1">
                  <a:lumMod val="85000"/>
                </a:schemeClr>
              </a:solidFill>
            </a:endParaRPr>
          </a:p>
          <a:p>
            <a:pPr marL="470916" lvl="1" indent="-342900">
              <a:buFont typeface="+mj-lt"/>
              <a:buAutoNum type="arabicPeriod"/>
            </a:pPr>
            <a:r>
              <a:rPr lang="en-US" sz="2200" dirty="0">
                <a:solidFill>
                  <a:schemeClr val="bg1">
                    <a:lumMod val="85000"/>
                  </a:schemeClr>
                </a:solidFill>
              </a:rPr>
              <a:t>Wage level theory</a:t>
            </a:r>
          </a:p>
          <a:p>
            <a:pPr lvl="2"/>
            <a:r>
              <a:rPr lang="en-US" sz="1900" dirty="0">
                <a:solidFill>
                  <a:schemeClr val="bg1">
                    <a:lumMod val="85000"/>
                  </a:schemeClr>
                </a:solidFill>
              </a:rPr>
              <a:t> Between-industry-</a:t>
            </a:r>
            <a:r>
              <a:rPr lang="en-US" sz="1900" u="sng" dirty="0">
                <a:solidFill>
                  <a:schemeClr val="bg1">
                    <a:lumMod val="85000"/>
                  </a:schemeClr>
                </a:solidFill>
              </a:rPr>
              <a:t>interaction</a:t>
            </a:r>
            <a:r>
              <a:rPr lang="en-US" sz="1900" dirty="0">
                <a:solidFill>
                  <a:schemeClr val="bg1">
                    <a:lumMod val="85000"/>
                  </a:schemeClr>
                </a:solidFill>
              </a:rPr>
              <a:t> &amp; </a:t>
            </a:r>
            <a:r>
              <a:rPr lang="en-US" sz="1900" u="sng" dirty="0">
                <a:solidFill>
                  <a:schemeClr val="bg1">
                    <a:lumMod val="85000"/>
                  </a:schemeClr>
                </a:solidFill>
              </a:rPr>
              <a:t>local endowments</a:t>
            </a:r>
            <a:r>
              <a:rPr lang="en-US" sz="1900" dirty="0">
                <a:solidFill>
                  <a:schemeClr val="bg1">
                    <a:lumMod val="85000"/>
                  </a:schemeClr>
                </a:solidFill>
              </a:rPr>
              <a:t> (demand, cheaper inputs, matching, location)</a:t>
            </a:r>
            <a:endParaRPr lang="en-US" sz="1900" dirty="0">
              <a:solidFill>
                <a:schemeClr val="bg1">
                  <a:lumMod val="85000"/>
                </a:schemeClr>
              </a:solidFill>
              <a:sym typeface="Wingdings" panose="05000000000000000000" pitchFamily="2" charset="2"/>
            </a:endParaRPr>
          </a:p>
          <a:p>
            <a:pPr lvl="3">
              <a:buFont typeface="Wingdings" panose="05000000000000000000" pitchFamily="2" charset="2"/>
              <a:buChar char="Ø"/>
            </a:pPr>
            <a:r>
              <a:rPr lang="en-US" sz="1900" dirty="0">
                <a:solidFill>
                  <a:schemeClr val="bg1">
                    <a:lumMod val="85000"/>
                  </a:schemeClr>
                </a:solidFill>
              </a:rPr>
              <a:t>Migration to cities </a:t>
            </a:r>
            <a:r>
              <a:rPr lang="en-US" sz="1900" dirty="0">
                <a:solidFill>
                  <a:schemeClr val="bg1">
                    <a:lumMod val="85000"/>
                  </a:schemeClr>
                </a:solidFill>
                <a:sym typeface="Wingdings" panose="05000000000000000000" pitchFamily="2" charset="2"/>
              </a:rPr>
              <a:t> </a:t>
            </a:r>
            <a:r>
              <a:rPr lang="en-US" sz="1900" dirty="0">
                <a:solidFill>
                  <a:schemeClr val="bg1">
                    <a:lumMod val="85000"/>
                  </a:schemeClr>
                </a:solidFill>
              </a:rPr>
              <a:t>immediate receive a wage gain</a:t>
            </a:r>
          </a:p>
          <a:p>
            <a:pPr lvl="3">
              <a:buFont typeface="Wingdings" panose="05000000000000000000" pitchFamily="2" charset="2"/>
              <a:buChar char="Ø"/>
            </a:pPr>
            <a:r>
              <a:rPr lang="en-US" sz="1900" dirty="0">
                <a:solidFill>
                  <a:schemeClr val="bg1">
                    <a:lumMod val="85000"/>
                  </a:schemeClr>
                </a:solidFill>
                <a:sym typeface="Wingdings" panose="05000000000000000000" pitchFamily="2" charset="2"/>
              </a:rPr>
              <a:t>Migration away from cities  receive a wage loss</a:t>
            </a:r>
            <a:endParaRPr lang="en-US" sz="1900" dirty="0">
              <a:solidFill>
                <a:schemeClr val="bg1">
                  <a:lumMod val="85000"/>
                </a:schemeClr>
              </a:solidFill>
            </a:endParaRPr>
          </a:p>
          <a:p>
            <a:pPr marL="470916" lvl="1" indent="-342900">
              <a:buFont typeface="+mj-lt"/>
              <a:buAutoNum type="arabicPeriod"/>
            </a:pPr>
            <a:r>
              <a:rPr lang="en-US" sz="2200" dirty="0"/>
              <a:t>Wage growth theory</a:t>
            </a:r>
          </a:p>
          <a:p>
            <a:pPr lvl="2"/>
            <a:r>
              <a:rPr lang="en-US" sz="1900" dirty="0"/>
              <a:t> </a:t>
            </a:r>
            <a:r>
              <a:rPr lang="en-US" sz="1900" u="sng" dirty="0"/>
              <a:t>Agglomeration effect</a:t>
            </a:r>
            <a:r>
              <a:rPr lang="en-US" sz="1900" dirty="0"/>
              <a:t>: Human capital accumulation grow with density due to spatial spillovers</a:t>
            </a:r>
            <a:endParaRPr lang="en-US" sz="1900" dirty="0">
              <a:sym typeface="Wingdings" panose="05000000000000000000" pitchFamily="2" charset="2"/>
            </a:endParaRPr>
          </a:p>
          <a:p>
            <a:pPr lvl="3">
              <a:buFont typeface="Wingdings" panose="05000000000000000000" pitchFamily="2" charset="2"/>
              <a:buChar char="Ø"/>
            </a:pPr>
            <a:r>
              <a:rPr lang="en-US" sz="1900" dirty="0">
                <a:sym typeface="Wingdings" panose="05000000000000000000" pitchFamily="2" charset="2"/>
              </a:rPr>
              <a:t> Interaction between experience and working in an urban area</a:t>
            </a:r>
          </a:p>
          <a:p>
            <a:pPr lvl="3">
              <a:buFont typeface="Wingdings" panose="05000000000000000000" pitchFamily="2" charset="2"/>
              <a:buChar char="Ø"/>
            </a:pPr>
            <a:r>
              <a:rPr lang="en-US" sz="1900" dirty="0"/>
              <a:t> Migration away from cities </a:t>
            </a:r>
            <a:r>
              <a:rPr lang="en-US" sz="1900" dirty="0">
                <a:sym typeface="Wingdings" panose="05000000000000000000" pitchFamily="2" charset="2"/>
              </a:rPr>
              <a:t> keep wage premium</a:t>
            </a:r>
            <a:endParaRPr lang="en-US" sz="1900" dirty="0"/>
          </a:p>
        </p:txBody>
      </p:sp>
      <p:sp>
        <p:nvSpPr>
          <p:cNvPr id="4" name="Datumsplatzhalter 3">
            <a:extLst>
              <a:ext uri="{FF2B5EF4-FFF2-40B4-BE49-F238E27FC236}">
                <a16:creationId xmlns:a16="http://schemas.microsoft.com/office/drawing/2014/main" id="{0F9B0399-252F-AC4E-9202-47B3CB1EC25D}"/>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6645FBFC-EEF6-644F-AFE5-224BE8693FE1}"/>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7F389DEB-761E-5A47-B0E3-84982B256623}"/>
              </a:ext>
            </a:extLst>
          </p:cNvPr>
          <p:cNvSpPr>
            <a:spLocks noGrp="1"/>
          </p:cNvSpPr>
          <p:nvPr>
            <p:ph type="sldNum" sz="quarter" idx="12"/>
          </p:nvPr>
        </p:nvSpPr>
        <p:spPr/>
        <p:txBody>
          <a:bodyPr/>
          <a:lstStyle/>
          <a:p>
            <a:fld id="{113E7649-5722-0E41-94D1-F242D27EA726}" type="slidenum">
              <a:rPr lang="en-US" smtClean="0"/>
              <a:t>7</a:t>
            </a:fld>
            <a:endParaRPr lang="en-US" dirty="0"/>
          </a:p>
        </p:txBody>
      </p:sp>
    </p:spTree>
    <p:extLst>
      <p:ext uri="{BB962C8B-B14F-4D97-AF65-F5344CB8AC3E}">
        <p14:creationId xmlns:p14="http://schemas.microsoft.com/office/powerpoint/2010/main" val="48290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9956A9-35A9-1344-9092-D8AEC98E2C37}"/>
              </a:ext>
            </a:extLst>
          </p:cNvPr>
          <p:cNvSpPr>
            <a:spLocks noGrp="1"/>
          </p:cNvSpPr>
          <p:nvPr>
            <p:ph type="title"/>
          </p:nvPr>
        </p:nvSpPr>
        <p:spPr/>
        <p:txBody>
          <a:bodyPr/>
          <a:lstStyle/>
          <a:p>
            <a:r>
              <a:rPr lang="en-US" dirty="0"/>
              <a:t>III. Empirical evidence</a:t>
            </a:r>
          </a:p>
        </p:txBody>
      </p:sp>
      <p:sp>
        <p:nvSpPr>
          <p:cNvPr id="3" name="Inhaltsplatzhalter 2">
            <a:extLst>
              <a:ext uri="{FF2B5EF4-FFF2-40B4-BE49-F238E27FC236}">
                <a16:creationId xmlns:a16="http://schemas.microsoft.com/office/drawing/2014/main" id="{C8F7B430-BD1C-1D4E-A586-75CBF739784C}"/>
              </a:ext>
            </a:extLst>
          </p:cNvPr>
          <p:cNvSpPr>
            <a:spLocks noGrp="1"/>
          </p:cNvSpPr>
          <p:nvPr>
            <p:ph idx="1"/>
          </p:nvPr>
        </p:nvSpPr>
        <p:spPr/>
        <p:txBody>
          <a:bodyPr>
            <a:normAutofit/>
          </a:bodyPr>
          <a:lstStyle/>
          <a:p>
            <a:pPr marL="0" indent="0">
              <a:buNone/>
            </a:pPr>
            <a:r>
              <a:rPr lang="en-US" sz="2400" dirty="0"/>
              <a:t>Special aspects</a:t>
            </a:r>
          </a:p>
          <a:p>
            <a:pPr>
              <a:buFont typeface="Courier New" panose="02070309020205020404" pitchFamily="49" charset="0"/>
              <a:buChar char="o"/>
            </a:pPr>
            <a:r>
              <a:rPr lang="en-US" sz="2000" dirty="0"/>
              <a:t> Education: The skill composition? (</a:t>
            </a:r>
            <a:r>
              <a:rPr lang="en-US" sz="2000" dirty="0" err="1"/>
              <a:t>Duranton</a:t>
            </a:r>
            <a:r>
              <a:rPr lang="en-US" sz="2000" dirty="0"/>
              <a:t> &amp; </a:t>
            </a:r>
            <a:r>
              <a:rPr lang="en-US" sz="2000" dirty="0" err="1"/>
              <a:t>Monastiriotis</a:t>
            </a:r>
            <a:r>
              <a:rPr lang="en-US" sz="2000" dirty="0"/>
              <a:t>, 2000)</a:t>
            </a:r>
          </a:p>
          <a:p>
            <a:pPr>
              <a:buFont typeface="Courier New" panose="02070309020205020404" pitchFamily="49" charset="0"/>
              <a:buChar char="o"/>
            </a:pPr>
            <a:r>
              <a:rPr lang="en-US" sz="2000" dirty="0"/>
              <a:t> Migration: Omitted ability, wage level, or wage growth effect? (</a:t>
            </a:r>
            <a:r>
              <a:rPr lang="en-US" sz="2000" dirty="0" err="1"/>
              <a:t>Glaeser</a:t>
            </a:r>
            <a:r>
              <a:rPr lang="en-US" sz="2000" dirty="0"/>
              <a:t> &amp; </a:t>
            </a:r>
            <a:r>
              <a:rPr lang="en-US" sz="2000" dirty="0" err="1"/>
              <a:t>Maré</a:t>
            </a:r>
            <a:r>
              <a:rPr lang="en-US" sz="2000" dirty="0"/>
              <a:t>, 2001)</a:t>
            </a:r>
          </a:p>
          <a:p>
            <a:pPr>
              <a:buFont typeface="Courier New" panose="02070309020205020404" pitchFamily="49" charset="0"/>
              <a:buChar char="o"/>
            </a:pPr>
            <a:r>
              <a:rPr lang="en-US" sz="2000" dirty="0"/>
              <a:t> Interaction effects and local </a:t>
            </a:r>
            <a:r>
              <a:rPr lang="en-US" sz="2000" dirty="0" err="1"/>
              <a:t>endownment</a:t>
            </a:r>
            <a:r>
              <a:rPr lang="en-US" sz="2000" dirty="0"/>
              <a:t>? (Combes, </a:t>
            </a:r>
            <a:r>
              <a:rPr lang="en-US" sz="2000" dirty="0" err="1"/>
              <a:t>Duranton</a:t>
            </a:r>
            <a:r>
              <a:rPr lang="en-US" sz="2000" dirty="0"/>
              <a:t> &amp; </a:t>
            </a:r>
            <a:r>
              <a:rPr lang="en-US" sz="2000" dirty="0" err="1"/>
              <a:t>Gobillon</a:t>
            </a:r>
            <a:r>
              <a:rPr lang="en-US" sz="2000" dirty="0"/>
              <a:t>, 2008)</a:t>
            </a:r>
          </a:p>
          <a:p>
            <a:pPr>
              <a:buFont typeface="Courier New" panose="02070309020205020404" pitchFamily="49" charset="0"/>
              <a:buChar char="o"/>
            </a:pPr>
            <a:r>
              <a:rPr lang="en-US" sz="2000" dirty="0"/>
              <a:t> Fragmented governance structures (Ahrend, Farchy, Kaplanis &amp; Lembcke, 2017)</a:t>
            </a:r>
          </a:p>
        </p:txBody>
      </p:sp>
      <p:pic>
        <p:nvPicPr>
          <p:cNvPr id="4" name="Picture 2" descr="Logo Universitat de Barcelona">
            <a:extLst>
              <a:ext uri="{FF2B5EF4-FFF2-40B4-BE49-F238E27FC236}">
                <a16:creationId xmlns:a16="http://schemas.microsoft.com/office/drawing/2014/main" id="{8F1C3F4E-1C63-EB42-99C9-EE0A4EA6B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987" y="112976"/>
            <a:ext cx="4091531" cy="1227459"/>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B4477E06-2CD7-EE45-BC6C-BBC32292E3BE}"/>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C08276AB-C876-4243-9DA9-62899FD1B569}"/>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9EB38710-96A0-2148-B1FF-4160FCD01BAB}"/>
              </a:ext>
            </a:extLst>
          </p:cNvPr>
          <p:cNvSpPr>
            <a:spLocks noGrp="1"/>
          </p:cNvSpPr>
          <p:nvPr>
            <p:ph type="sldNum" sz="quarter" idx="12"/>
          </p:nvPr>
        </p:nvSpPr>
        <p:spPr/>
        <p:txBody>
          <a:bodyPr/>
          <a:lstStyle/>
          <a:p>
            <a:fld id="{113E7649-5722-0E41-94D1-F242D27EA726}" type="slidenum">
              <a:rPr lang="en-US" smtClean="0"/>
              <a:t>8</a:t>
            </a:fld>
            <a:endParaRPr lang="en-US" dirty="0"/>
          </a:p>
        </p:txBody>
      </p:sp>
    </p:spTree>
    <p:extLst>
      <p:ext uri="{BB962C8B-B14F-4D97-AF65-F5344CB8AC3E}">
        <p14:creationId xmlns:p14="http://schemas.microsoft.com/office/powerpoint/2010/main" val="311497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718A6A61-713C-8C40-9B8B-D0064AB4BEAB}"/>
              </a:ext>
            </a:extLst>
          </p:cNvPr>
          <p:cNvSpPr>
            <a:spLocks noGrp="1"/>
          </p:cNvSpPr>
          <p:nvPr>
            <p:ph type="title"/>
          </p:nvPr>
        </p:nvSpPr>
        <p:spPr>
          <a:xfrm>
            <a:off x="1024129" y="661416"/>
            <a:ext cx="3818804" cy="2076650"/>
          </a:xfrm>
        </p:spPr>
        <p:txBody>
          <a:bodyPr>
            <a:normAutofit fontScale="90000"/>
          </a:bodyPr>
          <a:lstStyle/>
          <a:p>
            <a:r>
              <a:rPr lang="en-US" sz="4000" dirty="0"/>
              <a:t>Duranton &amp; Monastiriotis (2000) “Mind the gaps:</a:t>
            </a:r>
            <a:br>
              <a:rPr lang="en-US" sz="4000" dirty="0"/>
            </a:br>
            <a:r>
              <a:rPr lang="en-US" sz="4000" dirty="0"/>
              <a:t>The evolution of regional inequalities in the UK 1982-1997”</a:t>
            </a:r>
            <a:endParaRPr lang="en-US" sz="3700" dirty="0">
              <a:solidFill>
                <a:schemeClr val="tx1"/>
              </a:solidFill>
            </a:endParaRPr>
          </a:p>
        </p:txBody>
      </p:sp>
      <p:cxnSp>
        <p:nvCxnSpPr>
          <p:cNvPr id="20" name="Straight Connector 19">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3DFE627C-1C01-8B46-93C1-5A083C9A5A22}"/>
              </a:ext>
            </a:extLst>
          </p:cNvPr>
          <p:cNvSpPr>
            <a:spLocks noGrp="1"/>
          </p:cNvSpPr>
          <p:nvPr>
            <p:ph idx="1"/>
          </p:nvPr>
        </p:nvSpPr>
        <p:spPr>
          <a:xfrm>
            <a:off x="1024129" y="2990850"/>
            <a:ext cx="3791711" cy="3227070"/>
          </a:xfrm>
        </p:spPr>
        <p:txBody>
          <a:bodyPr>
            <a:normAutofit/>
          </a:bodyPr>
          <a:lstStyle/>
          <a:p>
            <a:pPr marL="0" indent="0">
              <a:buClr>
                <a:schemeClr val="tx1"/>
              </a:buClr>
              <a:buNone/>
            </a:pPr>
            <a:r>
              <a:rPr lang="en-US" sz="2400" dirty="0">
                <a:solidFill>
                  <a:srgbClr val="FFFFFF"/>
                </a:solidFill>
              </a:rPr>
              <a:t> </a:t>
            </a:r>
          </a:p>
          <a:p>
            <a:pPr>
              <a:buClr>
                <a:schemeClr val="tx1"/>
              </a:buClr>
              <a:buFont typeface="Arial" panose="020B0604020202020204" pitchFamily="34" charset="0"/>
              <a:buChar char="•"/>
            </a:pPr>
            <a:r>
              <a:rPr lang="en-US" sz="2400" dirty="0"/>
              <a:t>Can growth in aggregate regional inequality be explained by the skill-composition?</a:t>
            </a:r>
          </a:p>
        </p:txBody>
      </p:sp>
      <p:sp>
        <p:nvSpPr>
          <p:cNvPr id="4" name="Datumsplatzhalter 3">
            <a:extLst>
              <a:ext uri="{FF2B5EF4-FFF2-40B4-BE49-F238E27FC236}">
                <a16:creationId xmlns:a16="http://schemas.microsoft.com/office/drawing/2014/main" id="{1B3EA395-4530-4C4A-B9B8-F990127129F5}"/>
              </a:ext>
            </a:extLst>
          </p:cNvPr>
          <p:cNvSpPr>
            <a:spLocks noGrp="1"/>
          </p:cNvSpPr>
          <p:nvPr>
            <p:ph type="dt" sz="half" idx="10"/>
          </p:nvPr>
        </p:nvSpPr>
        <p:spPr>
          <a:xfrm>
            <a:off x="1024128" y="6470704"/>
            <a:ext cx="2154142" cy="274320"/>
          </a:xfrm>
        </p:spPr>
        <p:txBody>
          <a:bodyPr>
            <a:normAutofit/>
          </a:bodyPr>
          <a:lstStyle/>
          <a:p>
            <a:pPr>
              <a:spcAft>
                <a:spcPts val="600"/>
              </a:spcAft>
            </a:pPr>
            <a:r>
              <a:rPr lang="de-DE" dirty="0"/>
              <a:t>11/29/18</a:t>
            </a:r>
            <a:endParaRPr lang="en-US" dirty="0"/>
          </a:p>
        </p:txBody>
      </p:sp>
      <p:sp>
        <p:nvSpPr>
          <p:cNvPr id="5" name="Fußzeilenplatzhalter 4">
            <a:extLst>
              <a:ext uri="{FF2B5EF4-FFF2-40B4-BE49-F238E27FC236}">
                <a16:creationId xmlns:a16="http://schemas.microsoft.com/office/drawing/2014/main" id="{48E85E04-AEAC-DA4A-9334-8D51CC7327DF}"/>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dirty="0"/>
              <a:t>Victor Wichmann &amp; Thor Noe</a:t>
            </a:r>
          </a:p>
        </p:txBody>
      </p:sp>
      <p:sp>
        <p:nvSpPr>
          <p:cNvPr id="6" name="Foliennummernplatzhalter 5">
            <a:extLst>
              <a:ext uri="{FF2B5EF4-FFF2-40B4-BE49-F238E27FC236}">
                <a16:creationId xmlns:a16="http://schemas.microsoft.com/office/drawing/2014/main" id="{472A7559-894E-144E-B388-9C1C260EA5B2}"/>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9</a:t>
            </a:fld>
            <a:endParaRPr lang="en-US" dirty="0"/>
          </a:p>
        </p:txBody>
      </p:sp>
      <p:pic>
        <p:nvPicPr>
          <p:cNvPr id="12" name="Picture 2" descr="Logo Universitat de Barcelona">
            <a:extLst>
              <a:ext uri="{FF2B5EF4-FFF2-40B4-BE49-F238E27FC236}">
                <a16:creationId xmlns:a16="http://schemas.microsoft.com/office/drawing/2014/main" id="{54F3152F-3C81-274D-A07D-E21092603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7780" y="0"/>
            <a:ext cx="4064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Billede 12">
            <a:extLst>
              <a:ext uri="{FF2B5EF4-FFF2-40B4-BE49-F238E27FC236}">
                <a16:creationId xmlns:a16="http://schemas.microsoft.com/office/drawing/2014/main" id="{450B3E98-05F6-4AD9-A655-B1ECDBCBD1CC}"/>
              </a:ext>
            </a:extLst>
          </p:cNvPr>
          <p:cNvPicPr>
            <a:picLocks noChangeAspect="1"/>
          </p:cNvPicPr>
          <p:nvPr/>
        </p:nvPicPr>
        <p:blipFill>
          <a:blip r:embed="rId3"/>
          <a:stretch>
            <a:fillRect/>
          </a:stretch>
        </p:blipFill>
        <p:spPr>
          <a:xfrm>
            <a:off x="5867062" y="1344092"/>
            <a:ext cx="5943938" cy="5013636"/>
          </a:xfrm>
          <a:prstGeom prst="rect">
            <a:avLst/>
          </a:prstGeom>
        </p:spPr>
      </p:pic>
    </p:spTree>
    <p:extLst>
      <p:ext uri="{BB962C8B-B14F-4D97-AF65-F5344CB8AC3E}">
        <p14:creationId xmlns:p14="http://schemas.microsoft.com/office/powerpoint/2010/main" val="179725438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4658</Words>
  <Application>Microsoft Office PowerPoint</Application>
  <PresentationFormat>Widescreen</PresentationFormat>
  <Paragraphs>557</Paragraphs>
  <Slides>48</Slides>
  <Notes>23</Notes>
  <HiddenSlides>0</HiddenSlides>
  <MMClips>0</MMClips>
  <ScaleCrop>false</ScaleCrop>
  <HeadingPairs>
    <vt:vector size="6" baseType="variant">
      <vt:variant>
        <vt:lpstr>Benyttede skrifttyper</vt:lpstr>
      </vt:variant>
      <vt:variant>
        <vt:i4>8</vt:i4>
      </vt:variant>
      <vt:variant>
        <vt:lpstr>Tema</vt:lpstr>
      </vt:variant>
      <vt:variant>
        <vt:i4>1</vt:i4>
      </vt:variant>
      <vt:variant>
        <vt:lpstr>Slidetitler</vt:lpstr>
      </vt:variant>
      <vt:variant>
        <vt:i4>48</vt:i4>
      </vt:variant>
    </vt:vector>
  </HeadingPairs>
  <TitlesOfParts>
    <vt:vector size="57" baseType="lpstr">
      <vt:lpstr>Arial</vt:lpstr>
      <vt:lpstr>Calibri</vt:lpstr>
      <vt:lpstr>Cambria Math</vt:lpstr>
      <vt:lpstr>Courier New</vt:lpstr>
      <vt:lpstr>Tw Cen MT</vt:lpstr>
      <vt:lpstr>Tw Cen MT Condensed</vt:lpstr>
      <vt:lpstr>Wingdings</vt:lpstr>
      <vt:lpstr>Wingdings 3</vt:lpstr>
      <vt:lpstr>Integral</vt:lpstr>
      <vt:lpstr>    Regional &amp; Urban Economics: Wages</vt:lpstr>
      <vt:lpstr>Structure</vt:lpstr>
      <vt:lpstr>I. Relevance</vt:lpstr>
      <vt:lpstr>I. Relevance</vt:lpstr>
      <vt:lpstr>II. THEORY: why are wages higher in metropolitan areas? Three explanations</vt:lpstr>
      <vt:lpstr>II. THEORY: why are wages higher in metropolitan areas? Three explanations</vt:lpstr>
      <vt:lpstr>II. THEORY: why are wages higher in metropolitan areas? Three explanations</vt:lpstr>
      <vt:lpstr>III. Empirical evidence</vt:lpstr>
      <vt:lpstr>Duranton &amp; Monastiriotis (2000) “Mind the gaps: The evolution of regional inequalities in the UK 1982-1997”</vt:lpstr>
      <vt:lpstr>Duranton &amp; Monastiriotis (2000): Mind the gaps</vt:lpstr>
      <vt:lpstr>Duranton &amp; Monastiriotis (2000): Mind the gaps</vt:lpstr>
      <vt:lpstr>Duranton &amp; Monastiriotis (2000): Mind the gaps</vt:lpstr>
      <vt:lpstr>PowerPoint-præsentation</vt:lpstr>
      <vt:lpstr>Duranton &amp; Monastiriotis (2000): Mind the gaps</vt:lpstr>
      <vt:lpstr>Duranton &amp; Monastiriotis (2000): Mind the gaps</vt:lpstr>
      <vt:lpstr>Duranton &amp; Monastiriotis (2000): Mind the gaps</vt:lpstr>
      <vt:lpstr>Duranton &amp; Monastiriotis (2000): Mind the gaps</vt:lpstr>
      <vt:lpstr>Duranton &amp; Monastiriotis (2000): Mind the gaps</vt:lpstr>
      <vt:lpstr>GLaeser, E.L., Maré, D.C. (2001), Cities and Skills </vt:lpstr>
      <vt:lpstr>GLaeser, E.L., Maré, D.C. (2001), Cities and Skills </vt:lpstr>
      <vt:lpstr>GLaeser, E.L., Maré, D.C. (2001), Cities and Skills </vt:lpstr>
      <vt:lpstr>PowerPoint-præsentation</vt:lpstr>
      <vt:lpstr>GLaeser, E.L., Maré, D.C. (2001), Cities and Skills </vt:lpstr>
      <vt:lpstr>GLaeser, E.L., Maré, D.C. (2001), Cities and Skills </vt:lpstr>
      <vt:lpstr>GLaeser, E.L., Maré, D.C. (2001), Cities and Skills </vt:lpstr>
      <vt:lpstr>PowerPoint-præsentation</vt:lpstr>
      <vt:lpstr>GLaeser, E.L., Maré, D.C. (2001), Cities and Skills </vt:lpstr>
      <vt:lpstr>PowerPoint-præsentation</vt:lpstr>
      <vt:lpstr>PowerPoint-præsentation</vt:lpstr>
      <vt:lpstr>Glaeser, E.L., Maré, D.C. (2001), Cities and Skills</vt:lpstr>
      <vt:lpstr>Glaeser, E.L., Maré, D.C. (2001), Cities and Skills</vt:lpstr>
      <vt:lpstr>Combes P; Duranton G and Gobillon L (2008) Spatial wage disparities: Sorting matters! </vt:lpstr>
      <vt:lpstr>Combes P; Duranton G and Gobillon L (2008) Spatial wage disparities: Sorting matters! </vt:lpstr>
      <vt:lpstr>Combes P; Duranton G and Gobillon L (2008) Spatial wage disparities: Sorting matters! </vt:lpstr>
      <vt:lpstr>Combes P; Duranton G and Gobillon L (2008) Spatial wage disparities: Sorting matters! </vt:lpstr>
      <vt:lpstr>Combes P; Duranton G and Gobillon L (2008) Spatial wage disparities: Sorting matters! </vt:lpstr>
      <vt:lpstr>Combes P; Duranton G and Gobillon L (2008) Spatial wage disparities: Sorting matters! </vt:lpstr>
      <vt:lpstr>Ahrend, Farchy, Kaplanis &amp; Lembcke (2017) What makes cities more productive? Evidence from five OECD countries on the role of urban governance</vt:lpstr>
      <vt:lpstr>Ahrend, Farchy, Kaplanis &amp; Lembcke (2017) What makes cities more productive? Evidence from five OECD countries on the role of urban governance</vt:lpstr>
      <vt:lpstr>Ahrend, Farchy, Kaplanis &amp; Lembcke (2017) What makes cities more productive? Evidence from five OECD countries on the role of urban governance</vt:lpstr>
      <vt:lpstr>Ahrend, Farchy, Kaplanis &amp; Lembcke (2017) What makes cities more productive? Evidence from five OECD countries on the role of urban governance</vt:lpstr>
      <vt:lpstr>Ahrend et al. (2017) What makes cities more productive? Evidence from five OECD countries on the role of urban governance</vt:lpstr>
      <vt:lpstr>Ahrend et al. (2017) What makes cities more productive? Evidence from five OECD countries on the role of urban governance</vt:lpstr>
      <vt:lpstr>Ahrend et al. (2017)</vt:lpstr>
      <vt:lpstr>IV. Other Longitudinal SURVEYS </vt:lpstr>
      <vt:lpstr>IV. MEASURES in EU-SILC</vt:lpstr>
      <vt:lpstr>V. Concluding remarks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Regional &amp; Urban Economics: Wages</dc:title>
  <dc:creator>Victor Wichmann</dc:creator>
  <cp:lastModifiedBy>Thor Noe</cp:lastModifiedBy>
  <cp:revision>126</cp:revision>
  <dcterms:created xsi:type="dcterms:W3CDTF">2018-11-28T16:28:34Z</dcterms:created>
  <dcterms:modified xsi:type="dcterms:W3CDTF">2018-11-29T14:23:48Z</dcterms:modified>
</cp:coreProperties>
</file>